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1"/>
  </p:notesMasterIdLst>
  <p:handoutMasterIdLst>
    <p:handoutMasterId r:id="rId52"/>
  </p:handoutMasterIdLst>
  <p:sldIdLst>
    <p:sldId id="603" r:id="rId8"/>
    <p:sldId id="2380" r:id="rId9"/>
    <p:sldId id="2379" r:id="rId10"/>
    <p:sldId id="739" r:id="rId11"/>
    <p:sldId id="2346" r:id="rId12"/>
    <p:sldId id="2341" r:id="rId13"/>
    <p:sldId id="2342" r:id="rId14"/>
    <p:sldId id="2343" r:id="rId15"/>
    <p:sldId id="2344" r:id="rId16"/>
    <p:sldId id="2345" r:id="rId17"/>
    <p:sldId id="2347" r:id="rId18"/>
    <p:sldId id="2348" r:id="rId19"/>
    <p:sldId id="2350" r:id="rId20"/>
    <p:sldId id="2349" r:id="rId21"/>
    <p:sldId id="2351" r:id="rId22"/>
    <p:sldId id="2352" r:id="rId23"/>
    <p:sldId id="2353" r:id="rId24"/>
    <p:sldId id="2354" r:id="rId25"/>
    <p:sldId id="2365" r:id="rId26"/>
    <p:sldId id="2361" r:id="rId27"/>
    <p:sldId id="2362" r:id="rId28"/>
    <p:sldId id="2363" r:id="rId29"/>
    <p:sldId id="2364" r:id="rId30"/>
    <p:sldId id="2366" r:id="rId31"/>
    <p:sldId id="2367" r:id="rId32"/>
    <p:sldId id="2371" r:id="rId33"/>
    <p:sldId id="2372" r:id="rId34"/>
    <p:sldId id="2373" r:id="rId35"/>
    <p:sldId id="2378" r:id="rId36"/>
    <p:sldId id="2374" r:id="rId37"/>
    <p:sldId id="2375" r:id="rId38"/>
    <p:sldId id="2376" r:id="rId39"/>
    <p:sldId id="2377" r:id="rId40"/>
    <p:sldId id="2360" r:id="rId41"/>
    <p:sldId id="2355" r:id="rId42"/>
    <p:sldId id="2356" r:id="rId43"/>
    <p:sldId id="2357" r:id="rId44"/>
    <p:sldId id="2358" r:id="rId45"/>
    <p:sldId id="2359" r:id="rId46"/>
    <p:sldId id="2368" r:id="rId47"/>
    <p:sldId id="2370" r:id="rId48"/>
    <p:sldId id="2369" r:id="rId49"/>
    <p:sldId id="582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221815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D7BD88-A784-7A44-88D1-94CBCCD3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2040"/>
            <a:ext cx="12192000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36819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41023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集合通细腻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375267-2F7B-FB45-9197-80BA62118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集群硬件概述</a:t>
            </a:r>
          </a:p>
        </p:txBody>
      </p:sp>
    </p:spTree>
    <p:extLst>
      <p:ext uri="{BB962C8B-B14F-4D97-AF65-F5344CB8AC3E}">
        <p14:creationId xmlns:p14="http://schemas.microsoft.com/office/powerpoint/2010/main" val="423399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565E8E-08A6-C647-BBCA-92BC6E2E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</a:t>
            </a:r>
            <a:r>
              <a:rPr lang="zh-CN" altLang="en-US" dirty="0"/>
              <a:t>逻辑架构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83A27D-158E-D14E-88B2-7148C2EB0D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昇腾架构图</a:t>
            </a:r>
            <a:r>
              <a:rPr lang="en-US" altLang="zh-CN" dirty="0" err="1"/>
              <a:t>hotchip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C7D0F656-D090-5C4D-8959-E4DB008F02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关键特性   作用价值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SoC</a:t>
            </a:r>
            <a:r>
              <a:rPr lang="zh-CN" altLang="en-US" dirty="0"/>
              <a:t>内置</a:t>
            </a:r>
            <a:r>
              <a:rPr lang="en-US" altLang="zh-CN" dirty="0"/>
              <a:t>NIC</a:t>
            </a:r>
            <a:r>
              <a:rPr lang="zh-CN" altLang="en-US" dirty="0"/>
              <a:t>   内部总线带宽大</a:t>
            </a:r>
            <a:endParaRPr lang="en-US" altLang="zh-CN" dirty="0"/>
          </a:p>
          <a:p>
            <a:r>
              <a:rPr lang="zh-CN" altLang="en-US" dirty="0"/>
              <a:t>                       不占用</a:t>
            </a:r>
            <a:r>
              <a:rPr lang="en-US" altLang="zh-CN" dirty="0"/>
              <a:t>PCIe</a:t>
            </a:r>
            <a:r>
              <a:rPr lang="zh-CN" altLang="en-US" dirty="0"/>
              <a:t>带宽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硬化</a:t>
            </a:r>
            <a:r>
              <a:rPr lang="en-US" altLang="zh-CN" dirty="0"/>
              <a:t>STARS</a:t>
            </a:r>
            <a:r>
              <a:rPr lang="zh-CN" altLang="en-US" dirty="0"/>
              <a:t>调度    任务调度时间从</a:t>
            </a:r>
            <a:r>
              <a:rPr lang="en-US" altLang="zh-CN" dirty="0"/>
              <a:t>ms</a:t>
            </a:r>
            <a:r>
              <a:rPr lang="zh-CN" altLang="en-US" dirty="0"/>
              <a:t>级降到</a:t>
            </a:r>
            <a:r>
              <a:rPr lang="en-US" altLang="zh-CN" dirty="0"/>
              <a:t>ns</a:t>
            </a:r>
            <a:r>
              <a:rPr lang="zh-CN" altLang="en-US" dirty="0"/>
              <a:t>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911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1B962-9586-9549-BBBE-C1BAD472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</a:t>
            </a:r>
            <a:r>
              <a:rPr kumimoji="1" lang="en-US" altLang="zh-CN" dirty="0"/>
              <a:t>TOPO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91FC1-63FB-344A-AF84-B9B803045D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31A1EE-B77C-DD44-97B5-DB8BFEE117C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主要组成：</a:t>
            </a:r>
            <a:r>
              <a:rPr kumimoji="1" lang="en-US" altLang="zh-CN" dirty="0"/>
              <a:t>910</a:t>
            </a:r>
            <a:r>
              <a:rPr kumimoji="1" lang="zh-CN" altLang="en-US" dirty="0"/>
              <a:t> </a:t>
            </a:r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</a:p>
          <a:p>
            <a:r>
              <a:rPr kumimoji="1" lang="zh-CN" altLang="en-US" dirty="0"/>
              <a:t>芯片个数：</a:t>
            </a:r>
            <a:r>
              <a:rPr kumimoji="1" lang="en-US" altLang="zh-CN" dirty="0"/>
              <a:t>16</a:t>
            </a:r>
            <a:r>
              <a:rPr kumimoji="1" lang="zh-CN" altLang="en-US" dirty="0"/>
              <a:t> </a:t>
            </a:r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</a:p>
          <a:p>
            <a:r>
              <a:rPr kumimoji="1" lang="zh-CN" altLang="en-US" dirty="0"/>
              <a:t>组网方式：双</a:t>
            </a:r>
            <a:r>
              <a:rPr kumimoji="1" lang="en-US" altLang="zh-CN" dirty="0"/>
              <a:t>mesh</a:t>
            </a:r>
            <a:r>
              <a:rPr kumimoji="1" lang="zh-CN" altLang="en-US" dirty="0"/>
              <a:t>组网</a:t>
            </a:r>
            <a:endParaRPr kumimoji="1" lang="en-US" altLang="zh-CN" dirty="0"/>
          </a:p>
          <a:p>
            <a:r>
              <a:rPr kumimoji="1" lang="zh-CN" altLang="en-US" dirty="0"/>
              <a:t>主打客户：高性能场景</a:t>
            </a:r>
          </a:p>
        </p:txBody>
      </p:sp>
    </p:spTree>
    <p:extLst>
      <p:ext uri="{BB962C8B-B14F-4D97-AF65-F5344CB8AC3E}">
        <p14:creationId xmlns:p14="http://schemas.microsoft.com/office/powerpoint/2010/main" val="83322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1B962-9586-9549-BBBE-C1BAD472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</a:t>
            </a:r>
            <a:r>
              <a:rPr kumimoji="1" lang="en-US" altLang="zh-CN" dirty="0"/>
              <a:t>TOPO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91FC1-63FB-344A-AF84-B9B803045D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双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31A1EE-B77C-DD44-97B5-DB8BFEE117C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主要组成：</a:t>
            </a:r>
            <a:r>
              <a:rPr kumimoji="1" lang="en-US" altLang="zh-CN" dirty="0"/>
              <a:t>910</a:t>
            </a:r>
            <a:r>
              <a:rPr kumimoji="1" lang="zh-CN" altLang="en-US" dirty="0"/>
              <a:t> </a:t>
            </a:r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x86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</a:p>
          <a:p>
            <a:r>
              <a:rPr kumimoji="1" lang="zh-CN" altLang="en-US" dirty="0"/>
              <a:t>芯片个数：</a:t>
            </a:r>
            <a:r>
              <a:rPr kumimoji="1" lang="en-US" altLang="zh-CN" dirty="0"/>
              <a:t>16</a:t>
            </a:r>
            <a:r>
              <a:rPr kumimoji="1" lang="zh-CN" altLang="en-US" dirty="0"/>
              <a:t> </a:t>
            </a:r>
            <a:r>
              <a:rPr kumimoji="1" lang="en-US" altLang="zh-CN" dirty="0"/>
              <a:t>NPU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CPU</a:t>
            </a:r>
          </a:p>
          <a:p>
            <a:r>
              <a:rPr kumimoji="1" lang="zh-CN" altLang="en-US" dirty="0"/>
              <a:t>组网方式：双</a:t>
            </a:r>
            <a:r>
              <a:rPr kumimoji="1" lang="en-US" altLang="zh-CN" dirty="0"/>
              <a:t>mesh</a:t>
            </a:r>
            <a:r>
              <a:rPr kumimoji="1" lang="zh-CN" altLang="en-US" dirty="0"/>
              <a:t>组网</a:t>
            </a:r>
            <a:endParaRPr kumimoji="1" lang="en-US" altLang="zh-CN" dirty="0"/>
          </a:p>
          <a:p>
            <a:r>
              <a:rPr kumimoji="1" lang="zh-CN" altLang="en-US" dirty="0"/>
              <a:t>主打客户：高性能场景</a:t>
            </a:r>
          </a:p>
        </p:txBody>
      </p:sp>
    </p:spTree>
    <p:extLst>
      <p:ext uri="{BB962C8B-B14F-4D97-AF65-F5344CB8AC3E}">
        <p14:creationId xmlns:p14="http://schemas.microsoft.com/office/powerpoint/2010/main" val="220264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F7C1F-A698-C948-823E-FB7788C2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硬件逻辑拓扑：</a:t>
            </a:r>
            <a:r>
              <a:rPr kumimoji="1" lang="en-US" altLang="zh-CN" dirty="0"/>
              <a:t>AI</a:t>
            </a:r>
            <a:r>
              <a:rPr kumimoji="1" lang="zh-CN" altLang="en-US" dirty="0"/>
              <a:t>集群参数面网络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FFED3-80FD-2840-A279-968D349F6F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 err="1"/>
              <a:t>Sphine</a:t>
            </a:r>
            <a:endParaRPr kumimoji="1" lang="en-US" altLang="zh-CN" dirty="0"/>
          </a:p>
          <a:p>
            <a:r>
              <a:rPr kumimoji="1" lang="en-US" altLang="zh-CN" dirty="0"/>
              <a:t>left1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D121F2-45A5-5949-A2B8-06A92802627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组网形式：</a:t>
            </a:r>
            <a:r>
              <a:rPr kumimoji="1" lang="en-US" altLang="zh-CN" dirty="0"/>
              <a:t>Fat-Tree</a:t>
            </a:r>
          </a:p>
          <a:p>
            <a:r>
              <a:rPr kumimoji="1" lang="zh-CN" altLang="en-US" dirty="0"/>
              <a:t>参数面：以太网交换机、</a:t>
            </a:r>
            <a:r>
              <a:rPr kumimoji="1" lang="en-US" altLang="zh-CN" dirty="0"/>
              <a:t>CE16800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CE9860</a:t>
            </a:r>
          </a:p>
          <a:p>
            <a:r>
              <a:rPr kumimoji="1" lang="zh-CN" altLang="en-US" dirty="0"/>
              <a:t>组网架构：框盒、盒盒</a:t>
            </a:r>
            <a:endParaRPr kumimoji="1" lang="en-US" altLang="zh-CN" dirty="0"/>
          </a:p>
          <a:p>
            <a:r>
              <a:rPr kumimoji="1" lang="zh-CN" altLang="en-US" dirty="0"/>
              <a:t>互联线缆：光模块、</a:t>
            </a:r>
            <a:r>
              <a:rPr kumimoji="1" lang="en-US" altLang="zh-CN" dirty="0"/>
              <a:t>AOC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DAC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636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372F2-16F7-0D4C-A78D-C0B15A8E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DGX</a:t>
            </a:r>
            <a:r>
              <a:rPr kumimoji="1" lang="zh-CN" altLang="en-US" dirty="0"/>
              <a:t> 系列服务器迭代：从 </a:t>
            </a:r>
            <a:r>
              <a:rPr kumimoji="1" lang="en-US" altLang="zh-CN" dirty="0"/>
              <a:t>DGX</a:t>
            </a:r>
            <a:r>
              <a:rPr kumimoji="1" lang="zh-CN" altLang="en-US" dirty="0"/>
              <a:t> </a:t>
            </a:r>
            <a:r>
              <a:rPr kumimoji="1" lang="en-US" altLang="zh-CN" dirty="0"/>
              <a:t>A100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DGX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H100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1102E-5482-CB46-98CD-15EC196C1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DGX</a:t>
            </a:r>
            <a:r>
              <a:rPr kumimoji="1" lang="zh-CN" altLang="en-US" dirty="0"/>
              <a:t> </a:t>
            </a:r>
            <a:r>
              <a:rPr kumimoji="1" lang="en-US" altLang="zh-CN" dirty="0"/>
              <a:t>A100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 互连：</a:t>
            </a:r>
            <a:r>
              <a:rPr kumimoji="1" lang="en-US" altLang="zh-CN" dirty="0"/>
              <a:t>NV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 * </a:t>
            </a:r>
            <a:r>
              <a:rPr kumimoji="1" lang="en-US" altLang="zh-CN" dirty="0"/>
              <a:t>6</a:t>
            </a:r>
          </a:p>
          <a:p>
            <a:r>
              <a:rPr kumimoji="1" lang="zh-CN" altLang="en-US" dirty="0"/>
              <a:t>网络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：外置网卡、支持</a:t>
            </a:r>
            <a:r>
              <a:rPr kumimoji="1" lang="en-US" altLang="zh-CN" dirty="0"/>
              <a:t>RoCE/IB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37639D-9B17-E84F-9A0D-B0855B5374E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DGX</a:t>
            </a:r>
            <a:r>
              <a:rPr kumimoji="1" lang="zh-CN" altLang="en-US" dirty="0"/>
              <a:t> </a:t>
            </a:r>
            <a:r>
              <a:rPr kumimoji="1" lang="en-US" altLang="zh-CN" dirty="0"/>
              <a:t>H100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GPU</a:t>
            </a:r>
            <a:r>
              <a:rPr kumimoji="1" lang="zh-CN" altLang="en-US" dirty="0"/>
              <a:t> 互连：</a:t>
            </a:r>
            <a:r>
              <a:rPr kumimoji="1" lang="en-US" altLang="zh-CN" dirty="0"/>
              <a:t>NV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 * </a:t>
            </a:r>
            <a:r>
              <a:rPr kumimoji="1" lang="en-US" altLang="zh-CN" dirty="0"/>
              <a:t>4</a:t>
            </a:r>
          </a:p>
          <a:p>
            <a:r>
              <a:rPr kumimoji="1" lang="zh-CN" altLang="en-US" dirty="0"/>
              <a:t>网络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：外置网卡、支持</a:t>
            </a:r>
            <a:r>
              <a:rPr kumimoji="1" lang="en-US" altLang="zh-CN" dirty="0"/>
              <a:t>RoCE/IB</a:t>
            </a:r>
            <a:r>
              <a:rPr kumimoji="1" lang="zh-CN" altLang="en-US" dirty="0"/>
              <a:t>（网卡内置</a:t>
            </a:r>
            <a:r>
              <a:rPr kumimoji="1" lang="en-US" altLang="zh-CN" dirty="0"/>
              <a:t>PCIe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070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32FF2A-D565-FD4B-9A0D-8D609041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集群规模扩展互联：</a:t>
            </a:r>
            <a:r>
              <a:rPr kumimoji="1" lang="en-US" altLang="zh-CN" dirty="0"/>
              <a:t>Multi-Rail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Signal-Rail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05D70F-934F-DE4E-AC14-4916EF04D9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Multi-Rail</a:t>
            </a:r>
            <a:r>
              <a:rPr kumimoji="1" lang="zh-CN" altLang="en-US" dirty="0"/>
              <a:t> 多轨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架构图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TOPO</a:t>
            </a:r>
            <a:r>
              <a:rPr kumimoji="1" lang="zh-CN" altLang="en-US" sz="1600" dirty="0"/>
              <a:t>：两层</a:t>
            </a:r>
            <a:r>
              <a:rPr kumimoji="1" lang="en-US" altLang="zh-CN" sz="1600" dirty="0"/>
              <a:t>Fat-Tree</a:t>
            </a:r>
          </a:p>
          <a:p>
            <a:r>
              <a:rPr kumimoji="1" lang="zh-CN" altLang="en-US" sz="1600" dirty="0"/>
              <a:t>交换机：盒式（</a:t>
            </a:r>
            <a:r>
              <a:rPr kumimoji="1" lang="en-US" altLang="zh-CN" sz="1600" dirty="0"/>
              <a:t>CE9860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32x400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Port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r>
              <a:rPr kumimoji="1" lang="zh-CN" altLang="en-US" sz="1600" dirty="0"/>
              <a:t>最大规模：</a:t>
            </a:r>
            <a:r>
              <a:rPr kumimoji="1" lang="en-US" altLang="zh-CN" sz="1600" dirty="0"/>
              <a:t>1024</a:t>
            </a:r>
          </a:p>
          <a:p>
            <a:r>
              <a:rPr kumimoji="1" lang="zh-CN" altLang="en-US" sz="1600" dirty="0"/>
              <a:t>接入方式：</a:t>
            </a:r>
            <a:r>
              <a:rPr kumimoji="1" lang="en-US" altLang="zh-CN" sz="1600" dirty="0"/>
              <a:t> Multi-Rail</a:t>
            </a:r>
            <a:r>
              <a:rPr kumimoji="1" lang="zh-CN" altLang="en-US" sz="1600" dirty="0"/>
              <a:t>（</a:t>
            </a:r>
            <a:r>
              <a:rPr kumimoji="1" lang="en-US" altLang="zh-CN" sz="1600" dirty="0"/>
              <a:t>8-Rail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r>
              <a:rPr kumimoji="1" lang="zh-CN" altLang="en-US" sz="1600" dirty="0"/>
              <a:t>优点：</a:t>
            </a:r>
            <a:r>
              <a:rPr kumimoji="1" lang="en-US" altLang="zh-CN" sz="1600" dirty="0"/>
              <a:t>Group</a:t>
            </a:r>
            <a:r>
              <a:rPr kumimoji="1" lang="zh-CN" altLang="en-US" sz="1600" dirty="0"/>
              <a:t> 内集合通信不跨</a:t>
            </a:r>
            <a:r>
              <a:rPr kumimoji="1" lang="en-US" altLang="zh-CN" sz="1600" dirty="0"/>
              <a:t>Spine</a:t>
            </a:r>
            <a:r>
              <a:rPr kumimoji="1" lang="zh-CN" altLang="en-US" sz="1600" dirty="0"/>
              <a:t>、减少</a:t>
            </a:r>
            <a:r>
              <a:rPr kumimoji="1" lang="en-US" altLang="zh-CN" sz="1600" dirty="0"/>
              <a:t>hash</a:t>
            </a:r>
            <a:r>
              <a:rPr kumimoji="1" lang="zh-CN" altLang="en-US" sz="1600" dirty="0"/>
              <a:t>冲突</a:t>
            </a:r>
            <a:endParaRPr kumimoji="1" lang="en-US" altLang="zh-CN" sz="1600" dirty="0"/>
          </a:p>
          <a:p>
            <a:r>
              <a:rPr kumimoji="1" lang="zh-CN" altLang="en-US" sz="1600" dirty="0"/>
              <a:t>缺点：</a:t>
            </a:r>
            <a:r>
              <a:rPr kumimoji="1" lang="en-US" altLang="zh-CN" sz="1600" dirty="0"/>
              <a:t>LEAF</a:t>
            </a:r>
            <a:r>
              <a:rPr kumimoji="1" lang="zh-CN" altLang="en-US" sz="1600" dirty="0"/>
              <a:t>故障域大，走线复杂</a:t>
            </a:r>
            <a:endParaRPr kumimoji="1" lang="en-US" altLang="zh-CN" sz="1600" dirty="0"/>
          </a:p>
          <a:p>
            <a:r>
              <a:rPr kumimoji="1" lang="en-US" altLang="zh-CN" sz="1600" dirty="0"/>
              <a:t>NV</a:t>
            </a:r>
            <a:r>
              <a:rPr kumimoji="1" lang="zh-CN" altLang="en-US" sz="1600" dirty="0"/>
              <a:t>普遍采用方案</a:t>
            </a:r>
            <a:endParaRPr kumimoji="1"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CA595F-5F38-7449-BC79-7C647B41B414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Signal-Rai</a:t>
            </a:r>
            <a:r>
              <a:rPr kumimoji="1" lang="zh-CN" altLang="en-US" dirty="0"/>
              <a:t> 单轨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架构图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1600" dirty="0"/>
              <a:t>TOPO</a:t>
            </a:r>
            <a:r>
              <a:rPr kumimoji="1" lang="zh-CN" altLang="en-US" sz="1600" dirty="0"/>
              <a:t>：两层</a:t>
            </a:r>
            <a:r>
              <a:rPr kumimoji="1" lang="en-US" altLang="zh-CN" sz="1600" dirty="0"/>
              <a:t>Fat-Tree</a:t>
            </a:r>
          </a:p>
          <a:p>
            <a:r>
              <a:rPr kumimoji="1" lang="zh-CN" altLang="en-US" sz="1600" dirty="0"/>
              <a:t>交换机：盒式（</a:t>
            </a:r>
            <a:r>
              <a:rPr kumimoji="1" lang="en-US" altLang="zh-CN" sz="1600" dirty="0"/>
              <a:t>CE9860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32x400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Port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r>
              <a:rPr kumimoji="1" lang="zh-CN" altLang="en-US" sz="1600" dirty="0"/>
              <a:t>最大规模：</a:t>
            </a:r>
            <a:r>
              <a:rPr kumimoji="1" lang="en-US" altLang="zh-CN" sz="1600" dirty="0"/>
              <a:t>1024</a:t>
            </a:r>
          </a:p>
          <a:p>
            <a:r>
              <a:rPr kumimoji="1" lang="zh-CN" altLang="en-US" sz="1600" dirty="0"/>
              <a:t>接入方式：</a:t>
            </a:r>
            <a:r>
              <a:rPr kumimoji="1" lang="en-US" altLang="zh-CN" sz="1600" dirty="0"/>
              <a:t> Signal-Rail</a:t>
            </a:r>
          </a:p>
          <a:p>
            <a:r>
              <a:rPr kumimoji="1" lang="zh-CN" altLang="en-US" sz="1600" dirty="0"/>
              <a:t>优点：</a:t>
            </a:r>
            <a:r>
              <a:rPr kumimoji="1" lang="en-US" altLang="zh-CN" sz="1600" dirty="0"/>
              <a:t>LEAF</a:t>
            </a:r>
            <a:r>
              <a:rPr kumimoji="1" lang="zh-CN" altLang="en-US" sz="1600" dirty="0"/>
              <a:t> 故障域少，走线简单</a:t>
            </a:r>
            <a:endParaRPr kumimoji="1" lang="en-US" altLang="zh-CN" sz="1600" dirty="0"/>
          </a:p>
          <a:p>
            <a:r>
              <a:rPr kumimoji="1" lang="zh-CN" altLang="en-US" sz="1600" dirty="0"/>
              <a:t>缺点：跨 </a:t>
            </a:r>
            <a:r>
              <a:rPr kumimoji="1" lang="en-US" altLang="zh-CN" sz="1600" dirty="0"/>
              <a:t>Spine</a:t>
            </a:r>
            <a:r>
              <a:rPr kumimoji="1" lang="zh-CN" altLang="en-US" sz="1600" dirty="0"/>
              <a:t> 通信多，容易 </a:t>
            </a:r>
            <a:r>
              <a:rPr kumimoji="1" lang="en-US" altLang="zh-CN" sz="1600" dirty="0"/>
              <a:t>Hash</a:t>
            </a:r>
            <a:r>
              <a:rPr kumimoji="1" lang="zh-CN" altLang="en-US" sz="1600" dirty="0"/>
              <a:t> 冲突</a:t>
            </a:r>
            <a:endParaRPr kumimoji="1" lang="en-US" altLang="zh-CN" sz="1600" dirty="0"/>
          </a:p>
          <a:p>
            <a:r>
              <a:rPr kumimoji="1" lang="en-US" altLang="zh-CN" sz="1600" dirty="0"/>
              <a:t>910</a:t>
            </a:r>
            <a:r>
              <a:rPr kumimoji="1" lang="zh-CN" altLang="en-US" sz="1600" dirty="0"/>
              <a:t> 普遍采用方案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1790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B1AED-C82E-9447-9EF8-37772B05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0CC320F9-0A8B-4B45-9C97-442F5078078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42515288"/>
              </p:ext>
            </p:extLst>
          </p:nvPr>
        </p:nvGraphicFramePr>
        <p:xfrm>
          <a:off x="612775" y="1355725"/>
          <a:ext cx="10706865" cy="485589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568955">
                  <a:extLst>
                    <a:ext uri="{9D8B030D-6E8A-4147-A177-3AD203B41FA5}">
                      <a16:colId xmlns:a16="http://schemas.microsoft.com/office/drawing/2014/main" val="4065907157"/>
                    </a:ext>
                  </a:extLst>
                </a:gridCol>
                <a:gridCol w="3568955">
                  <a:extLst>
                    <a:ext uri="{9D8B030D-6E8A-4147-A177-3AD203B41FA5}">
                      <a16:colId xmlns:a16="http://schemas.microsoft.com/office/drawing/2014/main" val="1088679390"/>
                    </a:ext>
                  </a:extLst>
                </a:gridCol>
                <a:gridCol w="3568955">
                  <a:extLst>
                    <a:ext uri="{9D8B030D-6E8A-4147-A177-3AD203B41FA5}">
                      <a16:colId xmlns:a16="http://schemas.microsoft.com/office/drawing/2014/main" val="614546376"/>
                    </a:ext>
                  </a:extLst>
                </a:gridCol>
              </a:tblGrid>
              <a:tr h="97117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NPU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NVIDIA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852386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芯片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接口能力：支持</a:t>
                      </a:r>
                      <a:r>
                        <a:rPr lang="en-US" altLang="zh-CN" sz="1400" dirty="0"/>
                        <a:t>HCCS/PCIe/RoCE</a:t>
                      </a:r>
                    </a:p>
                    <a:p>
                      <a:r>
                        <a:rPr lang="zh-CN" altLang="en-US" sz="1400" dirty="0"/>
                        <a:t>网络</a:t>
                      </a:r>
                      <a:r>
                        <a:rPr lang="en-US" altLang="zh-CN" sz="1400" dirty="0"/>
                        <a:t>IO</a:t>
                      </a:r>
                      <a:r>
                        <a:rPr lang="zh-CN" altLang="en-US" sz="1400" dirty="0"/>
                        <a:t>：内置网卡（</a:t>
                      </a:r>
                      <a:r>
                        <a:rPr lang="en-US" altLang="zh-CN" sz="1400" dirty="0"/>
                        <a:t>SoC</a:t>
                      </a:r>
                      <a:r>
                        <a:rPr lang="zh-CN" altLang="en-US" sz="1400" dirty="0"/>
                        <a:t>）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任务调度：内置硬件任务调度器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接口能力：支持 </a:t>
                      </a:r>
                      <a:r>
                        <a:rPr lang="en-US" altLang="zh-CN" sz="1400" dirty="0" err="1"/>
                        <a:t>Nvlink</a:t>
                      </a:r>
                      <a:r>
                        <a:rPr lang="en-US" altLang="zh-CN" sz="1400" dirty="0"/>
                        <a:t>/PCIe</a:t>
                      </a:r>
                    </a:p>
                    <a:p>
                      <a:r>
                        <a:rPr lang="zh-CN" altLang="en-US" sz="1400" dirty="0"/>
                        <a:t>网络</a:t>
                      </a:r>
                      <a:r>
                        <a:rPr lang="en-US" altLang="zh-CN" sz="1400" dirty="0"/>
                        <a:t>IO</a:t>
                      </a:r>
                      <a:r>
                        <a:rPr lang="zh-CN" altLang="en-US" sz="1400" dirty="0"/>
                        <a:t>：外界标准网卡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任务调度：</a:t>
                      </a:r>
                      <a:r>
                        <a:rPr lang="en-US" altLang="zh-CN" sz="1400" dirty="0"/>
                        <a:t>OS</a:t>
                      </a:r>
                      <a:r>
                        <a:rPr lang="zh-CN" altLang="en-US" sz="1400" dirty="0"/>
                        <a:t>调度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671536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AI</a:t>
                      </a:r>
                      <a:r>
                        <a:rPr lang="zh-CN" altLang="en-US" sz="1400" dirty="0"/>
                        <a:t>服务器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组网方式：</a:t>
                      </a:r>
                      <a:r>
                        <a:rPr lang="en-US" altLang="zh-CN" sz="1400" dirty="0"/>
                        <a:t>8P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Full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Mesh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DGX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A100</a:t>
                      </a:r>
                      <a:r>
                        <a:rPr lang="zh-CN" altLang="en-US" sz="1400" dirty="0"/>
                        <a:t>：</a:t>
                      </a:r>
                      <a:r>
                        <a:rPr lang="en-US" altLang="zh-CN" sz="1400" dirty="0"/>
                        <a:t>8P</a:t>
                      </a:r>
                    </a:p>
                    <a:p>
                      <a:r>
                        <a:rPr lang="en-US" altLang="zh-CN" sz="1400" dirty="0"/>
                        <a:t>8GPU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+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6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NV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Switch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001051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767115"/>
                  </a:ext>
                </a:extLst>
              </a:tr>
              <a:tr h="971178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集群组网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单轨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多轨组网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多轨组网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10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53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集合通信库介绍</a:t>
            </a:r>
          </a:p>
        </p:txBody>
      </p:sp>
    </p:spTree>
    <p:extLst>
      <p:ext uri="{BB962C8B-B14F-4D97-AF65-F5344CB8AC3E}">
        <p14:creationId xmlns:p14="http://schemas.microsoft.com/office/powerpoint/2010/main" val="210534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BD6219-ED40-0D42-98AE-01EAD2B3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F5F226-4CA3-CC48-9292-0E6AFDE726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148DB5-86F8-6B45-B69D-89CD5D97DBD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99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3007" y="5934796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3009" y="4421457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3008" y="4861392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18934" y="4998693"/>
            <a:ext cx="1054626" cy="701349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2560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6186" y="4998693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469825" y="1389837"/>
            <a:ext cx="2786264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数据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485623" y="1883528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485621" y="2949561"/>
            <a:ext cx="2786264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模型算法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485622" y="2312952"/>
            <a:ext cx="2786262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485622" y="3378511"/>
            <a:ext cx="2786262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604905" y="2413964"/>
            <a:ext cx="69772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1435332" y="2413964"/>
            <a:ext cx="8170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2385041" y="2413964"/>
            <a:ext cx="76847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610400" y="3475532"/>
            <a:ext cx="1112604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1833720" y="3475532"/>
            <a:ext cx="132745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5068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389837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89033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31976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43370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89033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31976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48448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295829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43209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43060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298480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49012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389837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88909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294130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31851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1553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1553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1553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37294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46996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46996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46996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5068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32345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3FA847-5B28-3349-B49E-BA62CB03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38" y="4466494"/>
            <a:ext cx="3830778" cy="18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FF410-74EC-A743-AEAE-892B4705A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Ring</a:t>
            </a:r>
            <a:r>
              <a:rPr lang="zh-CN" altLang="en-US" dirty="0"/>
              <a:t> 方式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算法提高大 </a:t>
            </a:r>
            <a:r>
              <a:rPr lang="en-US" altLang="zh-CN" dirty="0"/>
              <a:t>Message</a:t>
            </a:r>
            <a:r>
              <a:rPr lang="zh-CN" altLang="en-US" dirty="0"/>
              <a:t> 传输效率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MPI-Send</a:t>
            </a:r>
            <a:r>
              <a:rPr lang="zh-CN" altLang="en-US" dirty="0"/>
              <a:t>和 </a:t>
            </a:r>
            <a:r>
              <a:rPr lang="en-US" altLang="zh-CN" dirty="0"/>
              <a:t>MPI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点到点通信接口实现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操作；</a:t>
            </a:r>
            <a:endParaRPr lang="en-US" altLang="zh-CN" dirty="0"/>
          </a:p>
          <a:p>
            <a:r>
              <a:rPr lang="zh-CN" altLang="en-US" dirty="0"/>
              <a:t>效果：减少</a:t>
            </a:r>
            <a:r>
              <a:rPr lang="en-US" altLang="zh-CN" dirty="0"/>
              <a:t>GPU</a:t>
            </a:r>
            <a:r>
              <a:rPr lang="zh-CN" altLang="en-US" dirty="0"/>
              <a:t>间传输时间，效果是</a:t>
            </a:r>
            <a:r>
              <a:rPr lang="en-US" altLang="zh-CN" dirty="0" err="1"/>
              <a:t>OpenMPI</a:t>
            </a:r>
            <a:r>
              <a:rPr lang="zh-CN" altLang="en-US" dirty="0"/>
              <a:t>效率提升，贴论文；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791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748FC1-729B-5B4A-97A9-FCAD952E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A8AB70-6969-6A49-B99B-D860ADD75E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Ring</a:t>
            </a:r>
            <a:r>
              <a:rPr lang="zh-CN" altLang="en-US" dirty="0"/>
              <a:t>型算法，单网卡一个</a:t>
            </a:r>
            <a:r>
              <a:rPr lang="en-US" altLang="zh-CN" dirty="0"/>
              <a:t>ring</a:t>
            </a:r>
            <a:r>
              <a:rPr lang="zh-CN" altLang="en-US" dirty="0"/>
              <a:t>，多网卡多个</a:t>
            </a:r>
            <a:r>
              <a:rPr lang="en-US" altLang="zh-CN" dirty="0"/>
              <a:t>ring</a:t>
            </a:r>
          </a:p>
          <a:p>
            <a:r>
              <a:rPr lang="zh-CN" altLang="en-US" dirty="0"/>
              <a:t>支持多网卡集合通信操作</a:t>
            </a:r>
            <a:endParaRPr lang="en-US" altLang="zh-CN" dirty="0"/>
          </a:p>
          <a:p>
            <a:r>
              <a:rPr lang="zh-CN" altLang="en-US" dirty="0"/>
              <a:t>支持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技术</a:t>
            </a:r>
            <a:endParaRPr lang="en-US" altLang="zh-CN" dirty="0"/>
          </a:p>
          <a:p>
            <a:r>
              <a:rPr lang="zh-CN" altLang="en-US" dirty="0"/>
              <a:t>支持节点内多进程和单进程使用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A6564C-09AB-0944-8866-2F8E3B7AD58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  <a:r>
              <a:rPr lang="en-US" altLang="zh-CN" dirty="0"/>
              <a:t>nccl2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  <a:r>
              <a:rPr lang="zh-CN" altLang="en-US" dirty="0"/>
              <a:t>的生成</a:t>
            </a:r>
            <a:endParaRPr lang="en-US" altLang="zh-CN" dirty="0"/>
          </a:p>
          <a:p>
            <a:r>
              <a:rPr lang="en-US" altLang="zh-CN" dirty="0"/>
              <a:t>nccl2</a:t>
            </a:r>
            <a:r>
              <a:rPr lang="zh-CN" altLang="en-US" dirty="0"/>
              <a:t> 性能</a:t>
            </a:r>
            <a:endParaRPr lang="en-US" altLang="zh-CN" dirty="0"/>
          </a:p>
          <a:p>
            <a:r>
              <a:rPr lang="en-US" altLang="zh-CN" dirty="0"/>
              <a:t>nccl2</a:t>
            </a:r>
            <a:r>
              <a:rPr lang="zh-CN" altLang="en-US" dirty="0"/>
              <a:t> 部署</a:t>
            </a:r>
          </a:p>
        </p:txBody>
      </p:sp>
    </p:spTree>
    <p:extLst>
      <p:ext uri="{BB962C8B-B14F-4D97-AF65-F5344CB8AC3E}">
        <p14:creationId xmlns:p14="http://schemas.microsoft.com/office/powerpoint/2010/main" val="7213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092FF-60A9-DA4D-9986-684385F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GLOO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facebook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827F4-07CA-0341-954F-92D7BCE4D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对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提供三种集合通信算法，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ring-chunk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halving-doubling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r>
              <a:rPr kumimoji="1" lang="zh-CN" altLang="en-US" dirty="0"/>
              <a:t>直接使用 </a:t>
            </a:r>
            <a:r>
              <a:rPr kumimoji="1" lang="en-US" altLang="zh-CN" dirty="0"/>
              <a:t>verbs</a:t>
            </a:r>
            <a:r>
              <a:rPr kumimoji="1" lang="zh-CN" altLang="en-US" dirty="0"/>
              <a:t> 接口和 </a:t>
            </a:r>
            <a:r>
              <a:rPr kumimoji="1" lang="en-US" altLang="zh-CN" dirty="0"/>
              <a:t>socket</a:t>
            </a:r>
            <a:r>
              <a:rPr kumimoji="1" lang="zh-CN" altLang="en-US" dirty="0"/>
              <a:t> 接口传输数据</a:t>
            </a:r>
            <a:endParaRPr kumimoji="1" lang="en-US" altLang="zh-CN" dirty="0"/>
          </a:p>
          <a:p>
            <a:r>
              <a:rPr kumimoji="1" lang="zh-CN" altLang="en-US" dirty="0"/>
              <a:t>集成</a:t>
            </a:r>
            <a:r>
              <a:rPr kumimoji="1" lang="en-US" altLang="zh-CN" dirty="0"/>
              <a:t>GPU-Direct</a:t>
            </a:r>
            <a:r>
              <a:rPr kumimoji="1" lang="zh-CN" altLang="en-US" dirty="0"/>
              <a:t>，可以实现多节点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内存缓冲区之间的数据传输，减少主机和设备间内存复制。</a:t>
            </a:r>
            <a:endParaRPr kumimoji="1"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4E81E2-7C5B-7C42-92E7-C7A63A5F6A8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endParaRPr kumimoji="1" lang="en-US" altLang="zh-CN" dirty="0"/>
          </a:p>
          <a:p>
            <a:r>
              <a:rPr kumimoji="1" lang="en-US" altLang="zh-CN" dirty="0" err="1"/>
              <a:t>gloo</a:t>
            </a:r>
            <a:r>
              <a:rPr kumimoji="1" lang="zh-CN" altLang="en-US" dirty="0"/>
              <a:t>软件架构</a:t>
            </a:r>
            <a:endParaRPr kumimoji="1" lang="en-US" altLang="zh-CN" dirty="0"/>
          </a:p>
          <a:p>
            <a:r>
              <a:rPr kumimoji="1" lang="zh-CN" altLang="en-US" dirty="0"/>
              <a:t>性能数据</a:t>
            </a:r>
            <a:endParaRPr kumimoji="1" lang="en-US" altLang="zh-CN" dirty="0"/>
          </a:p>
          <a:p>
            <a:r>
              <a:rPr kumimoji="1" lang="zh-CN" altLang="en-US" dirty="0"/>
              <a:t>主要算法流程</a:t>
            </a:r>
          </a:p>
        </p:txBody>
      </p:sp>
    </p:spTree>
    <p:extLst>
      <p:ext uri="{BB962C8B-B14F-4D97-AF65-F5344CB8AC3E}">
        <p14:creationId xmlns:p14="http://schemas.microsoft.com/office/powerpoint/2010/main" val="236448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973A8-E284-834A-87F1-5C5EDE99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powerAI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DDL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IBM</a:t>
            </a:r>
            <a:r>
              <a:rPr kumimoji="1" lang="zh-CN" altLang="en-US" dirty="0"/>
              <a:t>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25F8A-4D3A-DA4A-8584-63113C3505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使用多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型算法将相同速率链路上的节点放在同一维度的逻辑环上，建立层逻辑进行数据传输。</a:t>
            </a:r>
            <a:endParaRPr kumimoji="1" lang="en-US" altLang="zh-CN" dirty="0"/>
          </a:p>
          <a:p>
            <a:r>
              <a:rPr kumimoji="1" lang="zh-CN" altLang="en-US" dirty="0"/>
              <a:t>效果：分布式训练系统性能达到线性扩展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1D5F1-2164-5F44-B86A-A1AAB04667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endParaRPr kumimoji="1" lang="en-US" altLang="zh-CN" dirty="0"/>
          </a:p>
          <a:p>
            <a:r>
              <a:rPr kumimoji="1" lang="zh-CN" altLang="en-US" dirty="0"/>
              <a:t>单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实现原理</a:t>
            </a:r>
            <a:endParaRPr kumimoji="1" lang="en-US" altLang="zh-CN" dirty="0"/>
          </a:p>
          <a:p>
            <a:r>
              <a:rPr kumimoji="1" lang="zh-CN" altLang="en-US" dirty="0"/>
              <a:t>多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实现原理</a:t>
            </a:r>
          </a:p>
        </p:txBody>
      </p:sp>
    </p:spTree>
    <p:extLst>
      <p:ext uri="{BB962C8B-B14F-4D97-AF65-F5344CB8AC3E}">
        <p14:creationId xmlns:p14="http://schemas.microsoft.com/office/powerpoint/2010/main" val="90963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63A0738-EFD9-E748-895E-539389323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bigGraph</a:t>
            </a:r>
            <a:r>
              <a:rPr lang="zh-CN" altLang="en-US" dirty="0"/>
              <a:t>拓扑</a:t>
            </a:r>
            <a:endParaRPr lang="en-US" altLang="zh-CN" dirty="0"/>
          </a:p>
          <a:p>
            <a:r>
              <a:rPr lang="zh-CN" altLang="en-US" dirty="0"/>
              <a:t>两层交换机分组互联，每层一个交换机和另外一层交换机全互联。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Device</a:t>
            </a:r>
            <a:r>
              <a:rPr lang="zh-CN" altLang="en-US" dirty="0"/>
              <a:t>集群中，两层交换机之间至少存在着</a:t>
            </a:r>
            <a:r>
              <a:rPr lang="en-US" altLang="zh-CN" dirty="0"/>
              <a:t>N/2</a:t>
            </a:r>
            <a:r>
              <a:rPr lang="zh-CN" altLang="en-US" dirty="0"/>
              <a:t>个物理链路可供使用。</a:t>
            </a:r>
            <a:endParaRPr lang="en-US" altLang="zh-CN" dirty="0"/>
          </a:p>
          <a:p>
            <a:r>
              <a:rPr lang="zh-CN" altLang="en-US" dirty="0"/>
              <a:t>两层交换机之间最短路径确认，接入不同层次的任意两个</a:t>
            </a:r>
            <a:r>
              <a:rPr lang="en-US" altLang="zh-CN" dirty="0"/>
              <a:t>device</a:t>
            </a:r>
            <a:r>
              <a:rPr lang="zh-CN" altLang="en-US" dirty="0"/>
              <a:t>之间最短路径具有唯一性并等长。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定制化</a:t>
            </a:r>
            <a:r>
              <a:rPr lang="en-US" altLang="zh-CN" dirty="0"/>
              <a:t>ACCL</a:t>
            </a:r>
            <a:r>
              <a:rPr lang="zh-CN" altLang="en-US" dirty="0"/>
              <a:t>配合网络路径优化，多路径负载分担和交换机自适应路由等特性。保障网络高可靠性的同时提升网络链路利用率。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1AD1F34-0074-064F-91EC-153BD68626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集合通信：</a:t>
            </a:r>
            <a:endParaRPr lang="en-US" altLang="zh-CN" dirty="0"/>
          </a:p>
          <a:p>
            <a:r>
              <a:rPr lang="en-US" altLang="zh-CN" dirty="0"/>
              <a:t>HD</a:t>
            </a:r>
            <a:r>
              <a:rPr lang="zh-CN" altLang="en-US" dirty="0"/>
              <a:t>算法逻辑连接和</a:t>
            </a:r>
            <a:r>
              <a:rPr lang="en-US" altLang="zh-CN" dirty="0" err="1"/>
              <a:t>BigGraph</a:t>
            </a:r>
            <a:r>
              <a:rPr lang="zh-CN" altLang="en-US" dirty="0"/>
              <a:t>拓扑物理链路进行映射，避免链路争用，彻底解决网络拥塞。</a:t>
            </a:r>
            <a:endParaRPr lang="en-US" altLang="zh-CN" dirty="0"/>
          </a:p>
          <a:p>
            <a:r>
              <a:rPr lang="en-US" altLang="zh-CN" dirty="0"/>
              <a:t>Halving-Doubling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rank-mapping</a:t>
            </a:r>
            <a:r>
              <a:rPr lang="zh-CN" altLang="en-US" dirty="0"/>
              <a:t>（</a:t>
            </a:r>
            <a:r>
              <a:rPr lang="en-US" altLang="zh-CN" dirty="0"/>
              <a:t>HDRM</a:t>
            </a:r>
            <a:r>
              <a:rPr lang="zh-CN" altLang="en-US" dirty="0"/>
              <a:t>），从集合通信管理层面分配链路。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335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0D156-2F6D-8D40-A33B-C172EA44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Blink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MSCCL</a:t>
            </a:r>
            <a:r>
              <a:rPr kumimoji="1" lang="zh-CN" altLang="en-US" dirty="0"/>
              <a:t>：微软集合通信库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BF3DD-4736-034A-A599-16A9C682B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BAF668-9931-7F4E-B876-14E1E13C9C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35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5ACE6-7634-9146-8113-ED5B2E8A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TCCL</a:t>
            </a:r>
            <a:r>
              <a:rPr kumimoji="1" lang="zh-CN" altLang="en-US" dirty="0"/>
              <a:t>：腾讯集合通信库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4200E4-2F45-4441-AFF4-7E7242458B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自研交换机</a:t>
            </a:r>
            <a:endParaRPr kumimoji="1" lang="en-US" altLang="zh-CN" dirty="0"/>
          </a:p>
          <a:p>
            <a:r>
              <a:rPr kumimoji="1" lang="zh-CN" altLang="en-US" dirty="0"/>
              <a:t>流量亲和性</a:t>
            </a:r>
            <a:r>
              <a:rPr kumimoji="1" lang="en-US" altLang="zh-CN" dirty="0" err="1"/>
              <a:t>fattree</a:t>
            </a:r>
            <a:r>
              <a:rPr kumimoji="1" lang="zh-CN" altLang="en-US" dirty="0"/>
              <a:t>组网</a:t>
            </a:r>
            <a:endParaRPr kumimoji="1" lang="en-US" altLang="zh-CN" dirty="0"/>
          </a:p>
          <a:p>
            <a:r>
              <a:rPr kumimoji="1" lang="zh-CN" altLang="en-US" dirty="0"/>
              <a:t>端网协同自研协议栈</a:t>
            </a:r>
            <a:endParaRPr kumimoji="1" lang="en-US" altLang="zh-CN" dirty="0"/>
          </a:p>
          <a:p>
            <a:r>
              <a:rPr kumimoji="1" lang="zh-CN" altLang="en-US" dirty="0"/>
              <a:t>可编程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拥塞控制算法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EB2B27-C626-9544-99A4-787800A39ED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764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基础集合通信算法创新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开源通信算子编排优化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开放基础通信算子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集合通信算子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239106" lvl="1" indent="0">
              <a:buNone/>
            </a:pPr>
            <a:r>
              <a:rPr kumimoji="1" lang="zh-CN" altLang="en-US" dirty="0"/>
              <a:t>网络传输优化：</a:t>
            </a:r>
            <a:endParaRPr kumimoji="1" lang="en-US" altLang="zh-CN" dirty="0"/>
          </a:p>
          <a:p>
            <a:pPr marL="239106" lvl="1" indent="0">
              <a:buNone/>
            </a:pPr>
            <a:r>
              <a:rPr kumimoji="1" lang="zh-CN" altLang="en-US" dirty="0"/>
              <a:t>   开源拥塞控制、路由控制框架</a:t>
            </a:r>
            <a:endParaRPr kumimoji="1" lang="en-US" altLang="zh-CN" dirty="0"/>
          </a:p>
          <a:p>
            <a:pPr marL="239106" lvl="1" indent="0">
              <a:buNone/>
            </a:pPr>
            <a:r>
              <a:rPr kumimoji="1" lang="zh-CN" altLang="en-US" dirty="0"/>
              <a:t>   开放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传输协议层、路由协议层、端口、内存操作等基础原子接口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E00E37-7EE0-4344-9F69-40B973AD8B6A}"/>
              </a:ext>
            </a:extLst>
          </p:cNvPr>
          <p:cNvSpPr/>
          <p:nvPr/>
        </p:nvSpPr>
        <p:spPr>
          <a:xfrm>
            <a:off x="6691690" y="3492583"/>
            <a:ext cx="2238703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communication</a:t>
            </a:r>
          </a:p>
          <a:p>
            <a:pPr algn="ctr"/>
            <a:r>
              <a:rPr kumimoji="1" lang="zh-CN" altLang="en-US" dirty="0"/>
              <a:t>建链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57B89F-0C94-AF4F-8B27-08C2C62B7DC8}"/>
              </a:ext>
            </a:extLst>
          </p:cNvPr>
          <p:cNvSpPr/>
          <p:nvPr/>
        </p:nvSpPr>
        <p:spPr>
          <a:xfrm>
            <a:off x="9011055" y="3492583"/>
            <a:ext cx="2238703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Executor</a:t>
            </a:r>
          </a:p>
          <a:p>
            <a:pPr algn="ctr"/>
            <a:r>
              <a:rPr kumimoji="1" lang="zh-CN" altLang="en-US" dirty="0"/>
              <a:t>算法执行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2FBC39-7EF2-DC43-9D51-D11B1135CDB0}"/>
              </a:ext>
            </a:extLst>
          </p:cNvPr>
          <p:cNvSpPr/>
          <p:nvPr/>
        </p:nvSpPr>
        <p:spPr>
          <a:xfrm>
            <a:off x="6691689" y="2881864"/>
            <a:ext cx="4558069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hccllmpl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算法选择、组合</a:t>
            </a:r>
            <a:endParaRPr kumimoji="1"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0B5291-BEC0-2D4A-9795-3B8BC8C9E6F2}"/>
              </a:ext>
            </a:extLst>
          </p:cNvPr>
          <p:cNvSpPr/>
          <p:nvPr/>
        </p:nvSpPr>
        <p:spPr>
          <a:xfrm>
            <a:off x="6691688" y="2320228"/>
            <a:ext cx="4558070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hccl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</a:t>
            </a:r>
          </a:p>
          <a:p>
            <a:pPr algn="ctr"/>
            <a:r>
              <a:rPr kumimoji="1" lang="zh-CN" altLang="en-US" dirty="0"/>
              <a:t>通信域管理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43CE8E-56FC-F549-BA81-FD1CA67D8892}"/>
              </a:ext>
            </a:extLst>
          </p:cNvPr>
          <p:cNvSpPr/>
          <p:nvPr/>
        </p:nvSpPr>
        <p:spPr>
          <a:xfrm>
            <a:off x="6691689" y="1758593"/>
            <a:ext cx="4558069" cy="489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算子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7CC52A-195B-3345-89BF-C16E20C0ABE5}"/>
              </a:ext>
            </a:extLst>
          </p:cNvPr>
          <p:cNvGrpSpPr/>
          <p:nvPr/>
        </p:nvGrpSpPr>
        <p:grpSpPr>
          <a:xfrm>
            <a:off x="6752895" y="4251434"/>
            <a:ext cx="4599822" cy="2223412"/>
            <a:chOff x="6600495" y="3336060"/>
            <a:chExt cx="4599822" cy="298638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05441A1-F56E-9D40-B0F0-17BDF794E3E0}"/>
                </a:ext>
              </a:extLst>
            </p:cNvPr>
            <p:cNvSpPr/>
            <p:nvPr/>
          </p:nvSpPr>
          <p:spPr>
            <a:xfrm>
              <a:off x="6600497" y="566507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Driver</a:t>
              </a:r>
              <a:endParaRPr kumimoji="1"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94F9BBD-FF29-004E-9A4A-DC84DC0FF1D2}"/>
                </a:ext>
              </a:extLst>
            </p:cNvPr>
            <p:cNvSpPr/>
            <p:nvPr/>
          </p:nvSpPr>
          <p:spPr>
            <a:xfrm>
              <a:off x="8919862" y="566507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runtime</a:t>
              </a:r>
              <a:endParaRPr kumimoji="1"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4C6DEF-6AFF-BA4C-A78C-8DE845C8E3F5}"/>
                </a:ext>
              </a:extLst>
            </p:cNvPr>
            <p:cNvSpPr/>
            <p:nvPr/>
          </p:nvSpPr>
          <p:spPr>
            <a:xfrm>
              <a:off x="6600496" y="484478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stream</a:t>
              </a:r>
              <a:r>
                <a:rPr kumimoji="1" lang="zh-CN" altLang="en-US" dirty="0"/>
                <a:t>、</a:t>
              </a:r>
              <a:r>
                <a:rPr kumimoji="1" lang="en-US" altLang="zh-CN" dirty="0"/>
                <a:t>buffer</a:t>
              </a:r>
              <a:r>
                <a:rPr kumimoji="1" lang="zh-CN" altLang="en-US" dirty="0"/>
                <a:t>资源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E55C9BA-09DF-FB4D-9596-C35A4DF9B43A}"/>
                </a:ext>
              </a:extLst>
            </p:cNvPr>
            <p:cNvSpPr/>
            <p:nvPr/>
          </p:nvSpPr>
          <p:spPr>
            <a:xfrm>
              <a:off x="8961614" y="484478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下发</a:t>
              </a:r>
              <a:r>
                <a:rPr kumimoji="1" lang="en-US" altLang="zh-CN" dirty="0"/>
                <a:t>Dispatcher</a:t>
              </a:r>
              <a:endParaRPr kumimoji="1"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31E9C1-DE6D-3945-988F-56E91BC4C1FB}"/>
                </a:ext>
              </a:extLst>
            </p:cNvPr>
            <p:cNvSpPr/>
            <p:nvPr/>
          </p:nvSpPr>
          <p:spPr>
            <a:xfrm>
              <a:off x="6600495" y="4090423"/>
              <a:ext cx="4558070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Transport</a:t>
              </a:r>
              <a:r>
                <a:rPr kumimoji="1" lang="zh-CN" altLang="en-US" dirty="0"/>
                <a:t>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2E85230-6C81-2646-8A71-A6881026C364}"/>
                </a:ext>
              </a:extLst>
            </p:cNvPr>
            <p:cNvSpPr/>
            <p:nvPr/>
          </p:nvSpPr>
          <p:spPr>
            <a:xfrm>
              <a:off x="6600496" y="3336060"/>
              <a:ext cx="4558069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公共支撑模块（</a:t>
              </a:r>
              <a:r>
                <a:rPr kumimoji="1" lang="en-US" altLang="zh-CN" dirty="0"/>
                <a:t>HCCP</a:t>
              </a:r>
              <a:r>
                <a:rPr kumimoji="1" lang="zh-CN" altLang="en-US" dirty="0"/>
                <a:t>、</a:t>
              </a:r>
              <a:r>
                <a:rPr kumimoji="1" lang="en-US" altLang="zh-CN" dirty="0"/>
                <a:t>RTS</a:t>
              </a:r>
              <a:r>
                <a:rPr kumimoji="1" lang="zh-CN" altLang="en-US" dirty="0"/>
                <a:t>等）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94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B8AF6-84F0-3B47-AD10-C0551509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6008C5-4F39-5A4A-B700-41F815F4BB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英伟达对网络传输数据监测的</a:t>
            </a:r>
            <a:r>
              <a:rPr kumimoji="1" lang="en-US" altLang="zh-CN" dirty="0" err="1"/>
              <a:t>profing</a:t>
            </a:r>
            <a:r>
              <a:rPr kumimoji="1" lang="zh-CN" altLang="en-US" dirty="0"/>
              <a:t>图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12E7AF-DCE3-F940-8858-A0CF29EBEAE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02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454869" y="3485821"/>
            <a:ext cx="4445876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物理调度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路由 结合通信算法 </a:t>
            </a:r>
            <a:r>
              <a:rPr kumimoji="1" lang="en-US" altLang="zh-CN" dirty="0"/>
              <a:t>HCCL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97CAE76-9F32-3444-8172-539876A287FC}"/>
              </a:ext>
            </a:extLst>
          </p:cNvPr>
          <p:cNvCxnSpPr>
            <a:cxnSpLocks/>
          </p:cNvCxnSpPr>
          <p:nvPr/>
        </p:nvCxnSpPr>
        <p:spPr>
          <a:xfrm>
            <a:off x="7987862" y="2974428"/>
            <a:ext cx="767255" cy="397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47EB6ED9-C361-094F-A00D-EF87F90C4B70}"/>
              </a:ext>
            </a:extLst>
          </p:cNvPr>
          <p:cNvCxnSpPr>
            <a:cxnSpLocks/>
          </p:cNvCxnSpPr>
          <p:nvPr/>
        </p:nvCxnSpPr>
        <p:spPr>
          <a:xfrm>
            <a:off x="4004441" y="3429000"/>
            <a:ext cx="4903076" cy="9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E8A1699-1CFF-124C-B2FA-AB5A64F7F52A}"/>
              </a:ext>
            </a:extLst>
          </p:cNvPr>
          <p:cNvCxnSpPr>
            <a:cxnSpLocks/>
          </p:cNvCxnSpPr>
          <p:nvPr/>
        </p:nvCxnSpPr>
        <p:spPr>
          <a:xfrm>
            <a:off x="4151586" y="2627586"/>
            <a:ext cx="3836276" cy="74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224FAC4E-4365-5E46-B17F-E334597A73F6}"/>
              </a:ext>
            </a:extLst>
          </p:cNvPr>
          <p:cNvCxnSpPr>
            <a:cxnSpLocks/>
          </p:cNvCxnSpPr>
          <p:nvPr/>
        </p:nvCxnSpPr>
        <p:spPr>
          <a:xfrm>
            <a:off x="5570483" y="3090041"/>
            <a:ext cx="2569779" cy="43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5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F7ECAE7-FE22-AC4A-B665-C2A23AB4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学习目标 </a:t>
            </a:r>
            <a:r>
              <a:rPr lang="en-US" altLang="zh-CN" dirty="0"/>
              <a:t>Target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285CEC-04D7-3549-8C4E-09CDB877B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4393C"/>
                </a:solidFill>
              </a:rPr>
              <a:t>了解完本内容后，您将能够：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34393C"/>
                </a:solidFill>
              </a:rPr>
              <a:t>了解友商质疑我们自己捣鼓</a:t>
            </a:r>
            <a:r>
              <a:rPr lang="en-US" altLang="zh-CN" sz="1800" dirty="0">
                <a:solidFill>
                  <a:srgbClr val="34393C"/>
                </a:solidFill>
              </a:rPr>
              <a:t>AI</a:t>
            </a:r>
            <a:r>
              <a:rPr lang="zh-CN" altLang="en-US" sz="1800" dirty="0">
                <a:solidFill>
                  <a:srgbClr val="34393C"/>
                </a:solidFill>
              </a:rPr>
              <a:t>框架的意义和</a:t>
            </a:r>
            <a:r>
              <a:rPr lang="en-US" altLang="zh-CN" sz="1800" dirty="0">
                <a:solidFill>
                  <a:srgbClr val="34393C"/>
                </a:solidFill>
              </a:rPr>
              <a:t>AI</a:t>
            </a:r>
            <a:r>
              <a:rPr lang="zh-CN" altLang="en-US" sz="1800" dirty="0">
                <a:solidFill>
                  <a:srgbClr val="34393C"/>
                </a:solidFill>
              </a:rPr>
              <a:t>框架具体作用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34393C"/>
                </a:solidFill>
              </a:rPr>
              <a:t>了解到</a:t>
            </a:r>
            <a:r>
              <a:rPr lang="en-US" altLang="zh-CN" sz="1800" dirty="0">
                <a:solidFill>
                  <a:srgbClr val="34393C"/>
                </a:solidFill>
              </a:rPr>
              <a:t>AI</a:t>
            </a:r>
            <a:r>
              <a:rPr lang="zh-CN" altLang="en-US" sz="1800" dirty="0">
                <a:solidFill>
                  <a:srgbClr val="34393C"/>
                </a:solidFill>
              </a:rPr>
              <a:t>框架框架的发展历史和技术带给行业的</a:t>
            </a:r>
            <a:r>
              <a:rPr lang="en-US" altLang="zh-CN" sz="1800" dirty="0">
                <a:solidFill>
                  <a:srgbClr val="34393C"/>
                </a:solidFill>
              </a:rPr>
              <a:t>AI</a:t>
            </a:r>
            <a:r>
              <a:rPr lang="zh-CN" altLang="en-US" sz="1800" dirty="0">
                <a:solidFill>
                  <a:srgbClr val="34393C"/>
                </a:solidFill>
              </a:rPr>
              <a:t>快乐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34393C"/>
                </a:solidFill>
              </a:rPr>
              <a:t>了解了程序员天天为之吵架的编程范式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756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19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833241" y="3429000"/>
            <a:ext cx="1650125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互联拓扑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115FFB-083C-734B-97D0-5BF3A13B72B4}"/>
              </a:ext>
            </a:extLst>
          </p:cNvPr>
          <p:cNvCxnSpPr/>
          <p:nvPr/>
        </p:nvCxnSpPr>
        <p:spPr>
          <a:xfrm>
            <a:off x="4866290" y="3100552"/>
            <a:ext cx="1345324" cy="32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39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454869" y="3485821"/>
            <a:ext cx="2942897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硬件能力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IO</a:t>
            </a:r>
            <a:r>
              <a:rPr kumimoji="1" lang="zh-CN" altLang="en-US" dirty="0"/>
              <a:t> </a:t>
            </a:r>
            <a:r>
              <a:rPr kumimoji="1" lang="en-US" altLang="zh-CN" dirty="0"/>
              <a:t>Die/</a:t>
            </a:r>
            <a:r>
              <a:rPr kumimoji="1" lang="zh-CN" altLang="en-US" dirty="0"/>
              <a:t>交换芯片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115FFB-083C-734B-97D0-5BF3A13B72B4}"/>
              </a:ext>
            </a:extLst>
          </p:cNvPr>
          <p:cNvCxnSpPr>
            <a:cxnSpLocks/>
          </p:cNvCxnSpPr>
          <p:nvPr/>
        </p:nvCxnSpPr>
        <p:spPr>
          <a:xfrm>
            <a:off x="2343807" y="3037490"/>
            <a:ext cx="3867807" cy="39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7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B329022-CD53-A646-81B8-7610EED1E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kumimoji="1" lang="zh-CN" altLang="en-US" i="1" dirty="0">
                    <a:latin typeface="Cambria Math" panose="02040503050406030204" pitchFamily="18" charset="0"/>
                  </a:rPr>
                  <a:t>结合通信算法带宽</a:t>
                </a:r>
                <a:r>
                  <a:rPr kumimoji="1" lang="en-US" altLang="zh-CN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Data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𝑎𝑟𝑔𝑚𝑎𝑥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</m:num>
                      <m:den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物理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带宽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带宽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利用率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收敛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拥塞</m:t>
                        </m:r>
                        <m:r>
                          <a:rPr kumimoji="1" lang="zh-CN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比</m:t>
                        </m:r>
                      </m:den>
                    </m:f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抖动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通信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启动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kumimoji="1" lang="zh-CN" altLang="en-US" dirty="0"/>
                      <m:t>静态时延</m:t>
                    </m:r>
                    <m:r>
                      <m:rPr>
                        <m:nor/>
                      </m:rPr>
                      <a:rPr kumimoji="1"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kumimoji="1"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控制</m:t>
                    </m:r>
                    <m:r>
                      <a:rPr kumimoji="1" lang="zh-CN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信令</m:t>
                    </m:r>
                    <m:r>
                      <a:rPr kumimoji="1" lang="zh-CN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次数</m:t>
                    </m:r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kumimoji="1" lang="zh-CN" altLang="en-US" dirty="0"/>
                  <a:t> 第</a:t>
                </a:r>
                <a:r>
                  <a:rPr kumimoji="1" lang="en-US" altLang="zh-CN" dirty="0"/>
                  <a:t>K</a:t>
                </a:r>
                <a:r>
                  <a:rPr kumimoji="1" lang="zh-CN" altLang="en-US" dirty="0"/>
                  <a:t>个数据切片在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</a:t>
                </a:r>
                <a:r>
                  <a:rPr kumimoji="1" lang="zh-CN" altLang="en-US" dirty="0"/>
                  <a:t> 跟</a:t>
                </a:r>
                <a:r>
                  <a:rPr kumimoji="1" lang="en-US" altLang="zh-CN" dirty="0"/>
                  <a:t>rank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j</a:t>
                </a:r>
                <a:r>
                  <a:rPr kumimoji="1" lang="zh-CN" altLang="en-US" dirty="0"/>
                  <a:t> 之间的数据传输完成时间</a:t>
                </a:r>
                <a:endParaRPr kumimoji="1" lang="en-US" altLang="zh-CN" dirty="0"/>
              </a:p>
              <a:p>
                <a:r>
                  <a:rPr kumimoji="1" lang="en-US" altLang="zh-CN" dirty="0"/>
                  <a:t>argmax</a:t>
                </a:r>
                <a:r>
                  <a:rPr kumimoji="1" lang="zh-CN" altLang="en-US" dirty="0"/>
                  <a:t>：集合通信性能受限于短板效应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B4E9ED8-756E-EF4E-BD90-24C440EC11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68423D8-45BB-804B-B175-B13DBE97636A}"/>
              </a:ext>
            </a:extLst>
          </p:cNvPr>
          <p:cNvSpPr/>
          <p:nvPr/>
        </p:nvSpPr>
        <p:spPr>
          <a:xfrm>
            <a:off x="5454869" y="3485821"/>
            <a:ext cx="4445876" cy="743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通信协议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短距离：</a:t>
            </a:r>
            <a:r>
              <a:rPr kumimoji="1" lang="en-US" altLang="zh-CN" dirty="0"/>
              <a:t>UBC/</a:t>
            </a:r>
            <a:r>
              <a:rPr kumimoji="1" lang="en-US" altLang="zh-CN" dirty="0" err="1"/>
              <a:t>Loadsto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长距离：</a:t>
            </a:r>
            <a:r>
              <a:rPr kumimoji="1" lang="en-US" altLang="zh-CN" dirty="0"/>
              <a:t>RoCE-》UBG/</a:t>
            </a:r>
            <a:r>
              <a:rPr kumimoji="1" lang="en-US" altLang="zh-CN" dirty="0" err="1"/>
              <a:t>UBoE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6115FFB-083C-734B-97D0-5BF3A13B72B4}"/>
              </a:ext>
            </a:extLst>
          </p:cNvPr>
          <p:cNvCxnSpPr>
            <a:cxnSpLocks/>
          </p:cNvCxnSpPr>
          <p:nvPr/>
        </p:nvCxnSpPr>
        <p:spPr>
          <a:xfrm>
            <a:off x="3584028" y="2995448"/>
            <a:ext cx="2627586" cy="433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217CA2B-FE95-A84A-8C32-4AC544F2A6DF}"/>
              </a:ext>
            </a:extLst>
          </p:cNvPr>
          <p:cNvCxnSpPr>
            <a:cxnSpLocks/>
          </p:cNvCxnSpPr>
          <p:nvPr/>
        </p:nvCxnSpPr>
        <p:spPr>
          <a:xfrm flipH="1">
            <a:off x="6364014" y="2837793"/>
            <a:ext cx="698938" cy="74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97CAE76-9F32-3444-8172-539876A287FC}"/>
              </a:ext>
            </a:extLst>
          </p:cNvPr>
          <p:cNvCxnSpPr>
            <a:cxnSpLocks/>
          </p:cNvCxnSpPr>
          <p:nvPr/>
        </p:nvCxnSpPr>
        <p:spPr>
          <a:xfrm>
            <a:off x="1597572" y="3429000"/>
            <a:ext cx="4766442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30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HCCL</a:t>
            </a:r>
            <a:r>
              <a:rPr lang="zh-CN" altLang="en-US" dirty="0"/>
              <a:t> 实现介绍</a:t>
            </a:r>
          </a:p>
        </p:txBody>
      </p:sp>
    </p:spTree>
    <p:extLst>
      <p:ext uri="{BB962C8B-B14F-4D97-AF65-F5344CB8AC3E}">
        <p14:creationId xmlns:p14="http://schemas.microsoft.com/office/powerpoint/2010/main" val="64403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DF589C8-7171-9D4C-8561-63CC48F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大模型典型通信模型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E4F8E913-036E-764C-847B-BD6F296FF99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5645398"/>
              </p:ext>
            </p:extLst>
          </p:nvPr>
        </p:nvGraphicFramePr>
        <p:xfrm>
          <a:off x="590977" y="3624180"/>
          <a:ext cx="11158810" cy="278535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31762">
                  <a:extLst>
                    <a:ext uri="{9D8B030D-6E8A-4147-A177-3AD203B41FA5}">
                      <a16:colId xmlns:a16="http://schemas.microsoft.com/office/drawing/2014/main" val="3332076270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1484055343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1002612763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3403795472"/>
                    </a:ext>
                  </a:extLst>
                </a:gridCol>
                <a:gridCol w="2231762">
                  <a:extLst>
                    <a:ext uri="{9D8B030D-6E8A-4147-A177-3AD203B41FA5}">
                      <a16:colId xmlns:a16="http://schemas.microsoft.com/office/drawing/2014/main" val="272689698"/>
                    </a:ext>
                  </a:extLst>
                </a:gridCol>
              </a:tblGrid>
              <a:tr h="55707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节点规模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数据量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383421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allreduce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 err="1"/>
                        <a:t>allgather</a:t>
                      </a:r>
                      <a:r>
                        <a:rPr lang="zh-CN" altLang="en-US" sz="1400" dirty="0"/>
                        <a:t>、</a:t>
                      </a:r>
                      <a:r>
                        <a:rPr lang="en-US" altLang="zh-CN" sz="1400" dirty="0" err="1"/>
                        <a:t>reducescatter</a:t>
                      </a:r>
                      <a:endParaRPr lang="en-US" altLang="zh-C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64chip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MB-GB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Matmul</a:t>
                      </a:r>
                      <a:r>
                        <a:rPr lang="zh-CN" altLang="en-US" sz="1400" dirty="0"/>
                        <a:t>流水，隐藏部分通信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2041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Send/Recv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KB-MB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可隐藏流水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277149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allreduce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1000+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计算通信重叠，可隐藏流水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121602"/>
                  </a:ext>
                </a:extLst>
              </a:tr>
              <a:tr h="55707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EP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all2all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256chip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KB-MB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计算通信串行，不可隐藏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524298"/>
                  </a:ext>
                </a:extLst>
              </a:tr>
            </a:tbl>
          </a:graphicData>
        </a:graphic>
      </p:graphicFrame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053AF68-B449-8D44-8B61-FCE174296AB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altLang="zh-CN" dirty="0"/>
              <a:t>PTD</a:t>
            </a:r>
            <a:r>
              <a:rPr lang="zh-CN" altLang="en-US" dirty="0"/>
              <a:t>并行架构图</a:t>
            </a:r>
          </a:p>
        </p:txBody>
      </p:sp>
    </p:spTree>
    <p:extLst>
      <p:ext uri="{BB962C8B-B14F-4D97-AF65-F5344CB8AC3E}">
        <p14:creationId xmlns:p14="http://schemas.microsoft.com/office/powerpoint/2010/main" val="323993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896B8-C0C8-AC4F-A444-D84BBCC9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Mesh</a:t>
            </a:r>
            <a:r>
              <a:rPr kumimoji="1" lang="zh-CN" altLang="en-US" dirty="0"/>
              <a:t> 算法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Halving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Doubling</a:t>
            </a:r>
            <a:r>
              <a:rPr kumimoji="1" lang="zh-CN" altLang="en-US" dirty="0"/>
              <a:t> 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CDF7E-9AAA-074D-BC25-EC4EE1180C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mesh</a:t>
            </a:r>
            <a:r>
              <a:rPr kumimoji="1" lang="zh-CN" altLang="en-US" dirty="0"/>
              <a:t> 算法</a:t>
            </a:r>
            <a:endParaRPr kumimoji="1" lang="en-US" altLang="zh-CN" dirty="0"/>
          </a:p>
          <a:p>
            <a:r>
              <a:rPr kumimoji="1" lang="zh-CN" altLang="en-US" dirty="0"/>
              <a:t>使用拓扑：</a:t>
            </a:r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r>
              <a:rPr kumimoji="1" lang="zh-CN" altLang="en-US" dirty="0"/>
              <a:t>通信同步：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</a:p>
          <a:p>
            <a:r>
              <a:rPr kumimoji="1" lang="zh-CN" altLang="en-US" dirty="0"/>
              <a:t>同时并发访问节点内所有</a:t>
            </a:r>
            <a:r>
              <a:rPr kumimoji="1" lang="en-US" altLang="zh-CN" dirty="0"/>
              <a:t>NPU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F996AB-081D-4448-973D-FDEBC243EF0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en-US" altLang="zh-CN" dirty="0"/>
              <a:t>HD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r>
              <a:rPr kumimoji="1" lang="zh-CN" altLang="en-US" dirty="0"/>
              <a:t>适用拓扑：</a:t>
            </a:r>
            <a:r>
              <a:rPr kumimoji="1" lang="en-US" altLang="zh-CN" dirty="0"/>
              <a:t>Fat-Tree</a:t>
            </a:r>
          </a:p>
          <a:p>
            <a:r>
              <a:rPr kumimoji="1" lang="zh-CN" altLang="en-US" dirty="0"/>
              <a:t>通信步骤：</a:t>
            </a:r>
            <a:r>
              <a:rPr kumimoji="1" lang="en-US" altLang="zh-CN" dirty="0"/>
              <a:t>log2N</a:t>
            </a:r>
          </a:p>
          <a:p>
            <a:r>
              <a:rPr kumimoji="1" lang="zh-CN" altLang="en-US" dirty="0"/>
              <a:t>访问步长按照</a:t>
            </a:r>
            <a:r>
              <a:rPr kumimoji="1" lang="en-US" altLang="zh-CN" dirty="0"/>
              <a:t>2^N</a:t>
            </a:r>
            <a:r>
              <a:rPr kumimoji="1" lang="zh-CN" altLang="en-US" dirty="0"/>
              <a:t>增长</a:t>
            </a:r>
          </a:p>
        </p:txBody>
      </p:sp>
    </p:spTree>
    <p:extLst>
      <p:ext uri="{BB962C8B-B14F-4D97-AF65-F5344CB8AC3E}">
        <p14:creationId xmlns:p14="http://schemas.microsoft.com/office/powerpoint/2010/main" val="169914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22E0A-CCBF-524E-8F75-3A4B7A03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0151C8-7686-C04A-BD54-21CF51D467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D1D0DE-9C3A-4C48-A780-C21DAE47052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88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0D191-2D37-C147-A9F6-A97CAD69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集合通信实现算法：集群中完成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F17D5-07A3-B346-B46A-D4EAB29D31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架构图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CF45E2-3902-DF44-8A98-EC7377DF35CD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节点内：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scatter</a:t>
            </a:r>
          </a:p>
          <a:p>
            <a:pPr lvl="1"/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pPr lvl="1"/>
            <a:r>
              <a:rPr kumimoji="1" lang="en-US" altLang="zh-CN" dirty="0"/>
              <a:t>mesh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</a:t>
            </a:r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</a:p>
          <a:p>
            <a:r>
              <a:rPr kumimoji="1" lang="zh-CN" altLang="en-US" dirty="0"/>
              <a:t>节点间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</a:p>
          <a:p>
            <a:pPr lvl="1"/>
            <a:r>
              <a:rPr kumimoji="1" lang="en-US" altLang="zh-CN" dirty="0"/>
              <a:t>HD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Ring</a:t>
            </a:r>
          </a:p>
          <a:p>
            <a:pPr lvl="1"/>
            <a:r>
              <a:rPr kumimoji="1" lang="en-US" altLang="zh-CN" dirty="0"/>
              <a:t>HDlog2^N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（</a:t>
            </a:r>
            <a:r>
              <a:rPr kumimoji="1" lang="en-US" altLang="zh-CN" dirty="0"/>
              <a:t>N-1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节点内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gather</a:t>
            </a:r>
          </a:p>
          <a:p>
            <a:pPr lvl="1"/>
            <a:r>
              <a:rPr kumimoji="1" lang="en-US" altLang="zh-CN" dirty="0"/>
              <a:t>full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</a:p>
          <a:p>
            <a:pPr lvl="1"/>
            <a:r>
              <a:rPr kumimoji="1" lang="en-US" altLang="zh-CN" dirty="0"/>
              <a:t>mesh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</a:t>
            </a:r>
          </a:p>
          <a:p>
            <a:pPr lvl="1"/>
            <a:r>
              <a:rPr kumimoji="1" lang="en-US" altLang="zh-CN" dirty="0"/>
              <a:t>1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493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C5CA4-EE72-8C4F-8104-23A9A8A4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RoCE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IB</a:t>
            </a:r>
            <a:r>
              <a:rPr kumimoji="1" lang="zh-CN" altLang="en-US" dirty="0"/>
              <a:t>对比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553EC06-D2A1-864E-BDAA-66800E41E80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08168498"/>
              </p:ext>
            </p:extLst>
          </p:nvPr>
        </p:nvGraphicFramePr>
        <p:xfrm>
          <a:off x="612775" y="1355725"/>
          <a:ext cx="7890093" cy="507098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30031">
                  <a:extLst>
                    <a:ext uri="{9D8B030D-6E8A-4147-A177-3AD203B41FA5}">
                      <a16:colId xmlns:a16="http://schemas.microsoft.com/office/drawing/2014/main" val="4077393070"/>
                    </a:ext>
                  </a:extLst>
                </a:gridCol>
                <a:gridCol w="2630031">
                  <a:extLst>
                    <a:ext uri="{9D8B030D-6E8A-4147-A177-3AD203B41FA5}">
                      <a16:colId xmlns:a16="http://schemas.microsoft.com/office/drawing/2014/main" val="3035680749"/>
                    </a:ext>
                  </a:extLst>
                </a:gridCol>
                <a:gridCol w="2630031">
                  <a:extLst>
                    <a:ext uri="{9D8B030D-6E8A-4147-A177-3AD203B41FA5}">
                      <a16:colId xmlns:a16="http://schemas.microsoft.com/office/drawing/2014/main" val="3180527702"/>
                    </a:ext>
                  </a:extLst>
                </a:gridCol>
              </a:tblGrid>
              <a:tr h="41389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IB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RoCE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89506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开放性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私有协议，专用网络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开发以太网，融合网络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123479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国产化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NVIDIA</a:t>
                      </a:r>
                      <a:r>
                        <a:rPr lang="zh-CN" altLang="en-US" sz="1400" dirty="0"/>
                        <a:t>收购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基于开放标准，自主可控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776702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42869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开局部署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即插即用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较复杂，</a:t>
                      </a:r>
                      <a:r>
                        <a:rPr lang="en-US" altLang="zh-CN" sz="1400" dirty="0"/>
                        <a:t>ZTP</a:t>
                      </a:r>
                      <a:r>
                        <a:rPr lang="zh-CN" altLang="en-US" sz="1400" dirty="0"/>
                        <a:t>可简化部署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649941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传输带宽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演进较慢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演进快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08062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传输时延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静态时延略高，总体持平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69688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流量控制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无损</a:t>
                      </a:r>
                      <a:r>
                        <a:rPr lang="en-US" altLang="zh-CN" sz="1400" dirty="0"/>
                        <a:t>-</a:t>
                      </a:r>
                      <a:r>
                        <a:rPr lang="zh-CN" altLang="en-US" sz="1400" dirty="0"/>
                        <a:t>信用机制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无损</a:t>
                      </a:r>
                      <a:r>
                        <a:rPr lang="en-US" altLang="zh-CN" sz="1400" dirty="0"/>
                        <a:t>-PFC</a:t>
                      </a:r>
                      <a:r>
                        <a:rPr lang="zh-CN" altLang="en-US" sz="1400" dirty="0"/>
                        <a:t>反压机制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490785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管控面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集中式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分布式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93351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兼容</a:t>
                      </a:r>
                      <a:r>
                        <a:rPr lang="en-US" altLang="zh-CN" sz="1400" dirty="0"/>
                        <a:t>IP</a:t>
                      </a:r>
                      <a:r>
                        <a:rPr lang="zh-CN" altLang="en-US" sz="1400" dirty="0"/>
                        <a:t>生态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不见荣光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兼容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83218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云化部署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一般（不支持</a:t>
                      </a:r>
                      <a:r>
                        <a:rPr lang="en-US" altLang="zh-CN" sz="1400" dirty="0"/>
                        <a:t>VXLAN</a:t>
                      </a:r>
                      <a:r>
                        <a:rPr lang="zh-CN" altLang="en-US" sz="14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30723"/>
                  </a:ext>
                </a:extLst>
              </a:tr>
              <a:tr h="413893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产业生态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一家独大，发展受限，运维支持能力一般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规模大，发展迅速，运维支持好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453815"/>
                  </a:ext>
                </a:extLst>
              </a:tr>
            </a:tbl>
          </a:graphicData>
        </a:graphic>
      </p:graphicFrame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F6F691-8A66-5540-82AA-4DAD87F120F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9270124" y="1355844"/>
            <a:ext cx="2295213" cy="5053686"/>
          </a:xfrm>
        </p:spPr>
        <p:txBody>
          <a:bodyPr/>
          <a:lstStyle/>
          <a:p>
            <a:r>
              <a:rPr lang="zh-CN" altLang="en-US" dirty="0"/>
              <a:t>两者带宽、时延对比</a:t>
            </a:r>
          </a:p>
        </p:txBody>
      </p:sp>
    </p:spTree>
    <p:extLst>
      <p:ext uri="{BB962C8B-B14F-4D97-AF65-F5344CB8AC3E}">
        <p14:creationId xmlns:p14="http://schemas.microsoft.com/office/powerpoint/2010/main" val="380297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集合通信概览：通信算法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通信链路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通信操作（原语）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通信域管理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集群硬件概览：芯片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服务器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组网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集群互联方式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业界集合通信库：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实现介绍：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 实现介绍</a:t>
            </a:r>
          </a:p>
        </p:txBody>
      </p:sp>
    </p:spTree>
    <p:extLst>
      <p:ext uri="{BB962C8B-B14F-4D97-AF65-F5344CB8AC3E}">
        <p14:creationId xmlns:p14="http://schemas.microsoft.com/office/powerpoint/2010/main" val="150470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7AA00-5A72-624F-A664-88E284F7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NCCL</a:t>
            </a:r>
            <a:r>
              <a:rPr kumimoji="1" lang="zh-CN" altLang="en-US" dirty="0"/>
              <a:t>架构图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FA86F7-4475-0C49-BB8A-AC263F6B9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6CF9BF-6A15-3240-BA1E-B60383011E03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sz="1800" dirty="0"/>
              <a:t>内置集合通信接口（</a:t>
            </a:r>
            <a:r>
              <a:rPr kumimoji="1" lang="en-US" altLang="zh-CN" sz="1800" dirty="0"/>
              <a:t>all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reduce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all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gather</a:t>
            </a:r>
            <a:r>
              <a:rPr kumimoji="1" lang="zh-CN" altLang="en-US" sz="1800" dirty="0"/>
              <a:t>）等</a:t>
            </a:r>
            <a:r>
              <a:rPr kumimoji="1" lang="en-US" altLang="zh-CN" sz="1800" dirty="0"/>
              <a:t>API</a:t>
            </a:r>
          </a:p>
          <a:p>
            <a:r>
              <a:rPr kumimoji="1" lang="zh-CN" altLang="en-US" sz="1800" dirty="0"/>
              <a:t>资源管理、</a:t>
            </a:r>
            <a:r>
              <a:rPr kumimoji="1" lang="en-US" altLang="zh-CN" sz="1800" dirty="0"/>
              <a:t>send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recv</a:t>
            </a:r>
            <a:r>
              <a:rPr kumimoji="1" lang="zh-CN" altLang="en-US" sz="1800" dirty="0"/>
              <a:t>、</a:t>
            </a:r>
            <a:r>
              <a:rPr kumimoji="1" lang="en-US" altLang="zh-CN" sz="1800" dirty="0" err="1"/>
              <a:t>memcp</a:t>
            </a:r>
            <a:r>
              <a:rPr kumimoji="1" lang="zh-CN" altLang="en-US" sz="1800" dirty="0"/>
              <a:t>基础原子接口</a:t>
            </a:r>
            <a:endParaRPr kumimoji="1" lang="en-US" altLang="zh-CN" sz="1800" dirty="0"/>
          </a:p>
          <a:p>
            <a:r>
              <a:rPr kumimoji="1" lang="zh-CN" altLang="en-US" sz="1800" dirty="0"/>
              <a:t>通信域创建</a:t>
            </a:r>
            <a:r>
              <a:rPr kumimoji="1" lang="en-US" altLang="zh-CN" sz="1800" dirty="0"/>
              <a:t>&amp;</a:t>
            </a:r>
            <a:r>
              <a:rPr kumimoji="1" lang="zh-CN" altLang="en-US" sz="1800" dirty="0"/>
              <a:t>管理           </a:t>
            </a:r>
            <a:r>
              <a:rPr kumimoji="1" lang="en-US" altLang="zh-CN" sz="1800" dirty="0"/>
              <a:t>Transport</a:t>
            </a:r>
            <a:r>
              <a:rPr kumimoji="1" lang="zh-CN" altLang="en-US" sz="1800" dirty="0"/>
              <a:t>创建</a:t>
            </a:r>
            <a:r>
              <a:rPr kumimoji="1" lang="en-US" altLang="zh-CN" sz="1800" dirty="0"/>
              <a:t>&amp;</a:t>
            </a:r>
            <a:r>
              <a:rPr kumimoji="1" lang="zh-CN" altLang="en-US" sz="1800" dirty="0"/>
              <a:t>管理</a:t>
            </a:r>
            <a:endParaRPr kumimoji="1" lang="en-US" altLang="zh-CN" sz="1800" dirty="0"/>
          </a:p>
          <a:p>
            <a:r>
              <a:rPr kumimoji="1" lang="zh-CN" altLang="en-US" sz="1800" dirty="0"/>
              <a:t>集合通信算法编排实现                 异步聚合</a:t>
            </a:r>
            <a:endParaRPr kumimoji="1" lang="en-US" altLang="zh-CN" sz="1800" dirty="0"/>
          </a:p>
          <a:p>
            <a:r>
              <a:rPr kumimoji="1" lang="zh-CN" altLang="en-US" sz="1800" dirty="0"/>
              <a:t>容错管理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497DB3-2DE7-1C44-A49C-97470AA89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989" y="1735085"/>
            <a:ext cx="6055683" cy="42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1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DBB05EB-7A4A-CA40-AD8E-65E6EE31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5DEE30-DA56-624C-8783-659E8A9E14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  <a:endParaRPr lang="en-US" altLang="zh-CN" dirty="0"/>
          </a:p>
          <a:p>
            <a:r>
              <a:rPr lang="zh-CN" altLang="en-US" dirty="0"/>
              <a:t>生态开源</a:t>
            </a:r>
            <a:endParaRPr lang="en-US" altLang="zh-CN" dirty="0"/>
          </a:p>
          <a:p>
            <a:pPr lvl="1"/>
            <a:r>
              <a:rPr lang="zh-CN" altLang="en-US" dirty="0"/>
              <a:t>支持用户按需自定义新的集合通信算法（</a:t>
            </a:r>
            <a:r>
              <a:rPr lang="en-US" altLang="zh-CN" dirty="0"/>
              <a:t>ACCL</a:t>
            </a:r>
            <a:r>
              <a:rPr lang="zh-CN" altLang="en-US" dirty="0"/>
              <a:t>、</a:t>
            </a:r>
            <a:r>
              <a:rPr lang="en-US" altLang="zh-CN" dirty="0"/>
              <a:t>TCCL</a:t>
            </a:r>
            <a:r>
              <a:rPr lang="zh-CN" altLang="en-US" dirty="0"/>
              <a:t>等）</a:t>
            </a:r>
            <a:endParaRPr lang="en-US" altLang="zh-CN" dirty="0"/>
          </a:p>
          <a:p>
            <a:pPr lvl="1"/>
            <a:r>
              <a:rPr lang="zh-CN" altLang="en-US" dirty="0"/>
              <a:t>内置基础通信算子，开箱即用；</a:t>
            </a:r>
            <a:endParaRPr lang="en-US" altLang="zh-CN" dirty="0"/>
          </a:p>
          <a:p>
            <a:r>
              <a:rPr lang="zh-CN" altLang="en-US" dirty="0"/>
              <a:t>灵活解耦：</a:t>
            </a:r>
            <a:endParaRPr lang="en-US" altLang="zh-CN" dirty="0"/>
          </a:p>
          <a:p>
            <a:pPr lvl="1"/>
            <a:r>
              <a:rPr lang="en-US" altLang="zh-CN" dirty="0"/>
              <a:t>CUDA</a:t>
            </a:r>
            <a:r>
              <a:rPr lang="zh-CN" altLang="en-US" dirty="0"/>
              <a:t>等其他组件解耦单独商发，版本独立演进和发布；</a:t>
            </a:r>
            <a:endParaRPr lang="en-US" altLang="zh-CN" dirty="0"/>
          </a:p>
          <a:p>
            <a:pPr lvl="1"/>
            <a:r>
              <a:rPr lang="zh-CN" altLang="en-US" dirty="0"/>
              <a:t>暴漏不同层级</a:t>
            </a:r>
            <a:r>
              <a:rPr lang="en-US" altLang="zh-CN" dirty="0"/>
              <a:t>API</a:t>
            </a:r>
            <a:r>
              <a:rPr lang="zh-CN" altLang="en-US" dirty="0"/>
              <a:t>，灵活兼顾自定义性能增强与开发易用性；</a:t>
            </a:r>
            <a:endParaRPr lang="en-US" altLang="zh-CN" dirty="0"/>
          </a:p>
          <a:p>
            <a:pPr lvl="1"/>
            <a:r>
              <a:rPr lang="zh-CN" altLang="en-US" dirty="0"/>
              <a:t>提供</a:t>
            </a:r>
            <a:r>
              <a:rPr lang="en-US" altLang="zh-CN" dirty="0"/>
              <a:t>NCCL</a:t>
            </a:r>
            <a:r>
              <a:rPr lang="zh-CN" altLang="en-US" dirty="0"/>
              <a:t> </a:t>
            </a:r>
            <a:r>
              <a:rPr lang="en-US" altLang="zh-CN" dirty="0"/>
              <a:t>Net</a:t>
            </a:r>
            <a:r>
              <a:rPr lang="zh-CN" altLang="en-US" dirty="0"/>
              <a:t> </a:t>
            </a:r>
            <a:r>
              <a:rPr lang="en-US" altLang="zh-CN" dirty="0"/>
              <a:t>Plugin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pPr lvl="1"/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D9DA136-23A8-6541-B6D7-A30F86A53AD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缺点</a:t>
            </a:r>
            <a:endParaRPr lang="en-US" altLang="zh-CN" dirty="0"/>
          </a:p>
          <a:p>
            <a:r>
              <a:rPr lang="zh-CN" altLang="en-US" dirty="0"/>
              <a:t>缺乏对异构网络（</a:t>
            </a:r>
            <a:r>
              <a:rPr lang="en-US" altLang="zh-CN" dirty="0"/>
              <a:t>clos/tours/RDMA</a:t>
            </a:r>
            <a:r>
              <a:rPr lang="zh-CN" altLang="en-US" dirty="0"/>
              <a:t>）通信传输系统级优化，需要用户基于原子接口自行开发；</a:t>
            </a:r>
            <a:endParaRPr lang="en-US" altLang="zh-CN" dirty="0"/>
          </a:p>
          <a:p>
            <a:r>
              <a:rPr lang="en-US" altLang="zh-CN" dirty="0"/>
              <a:t>CC</a:t>
            </a:r>
            <a:r>
              <a:rPr lang="zh-CN" altLang="en-US" dirty="0"/>
              <a:t>算法编排不感知物理拓扑，当前内置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算法只适合</a:t>
            </a:r>
            <a:r>
              <a:rPr lang="en-US" altLang="zh-CN" dirty="0"/>
              <a:t>ring</a:t>
            </a:r>
            <a:r>
              <a:rPr lang="zh-CN" altLang="en-US" dirty="0"/>
              <a:t>、</a:t>
            </a:r>
            <a:r>
              <a:rPr lang="en-US" altLang="zh-CN" dirty="0"/>
              <a:t>tree</a:t>
            </a:r>
            <a:r>
              <a:rPr lang="zh-CN" altLang="en-US" dirty="0"/>
              <a:t>型物理拓扑；</a:t>
            </a:r>
            <a:endParaRPr lang="en-US" altLang="zh-CN" dirty="0"/>
          </a:p>
          <a:p>
            <a:r>
              <a:rPr lang="zh-CN" altLang="en-US" dirty="0"/>
              <a:t>容错管理粒度粗，任意执行过程出错，</a:t>
            </a:r>
            <a:r>
              <a:rPr lang="en-US" altLang="zh-CN" dirty="0" err="1"/>
              <a:t>nccl</a:t>
            </a:r>
            <a:r>
              <a:rPr lang="zh-CN" altLang="en-US" dirty="0"/>
              <a:t>重启；</a:t>
            </a:r>
          </a:p>
        </p:txBody>
      </p:sp>
    </p:spTree>
    <p:extLst>
      <p:ext uri="{BB962C8B-B14F-4D97-AF65-F5344CB8AC3E}">
        <p14:creationId xmlns:p14="http://schemas.microsoft.com/office/powerpoint/2010/main" val="350339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77EC44-C217-0D49-8CD0-7D4CAC094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集合通信概述</a:t>
            </a:r>
          </a:p>
        </p:txBody>
      </p:sp>
    </p:spTree>
    <p:extLst>
      <p:ext uri="{BB962C8B-B14F-4D97-AF65-F5344CB8AC3E}">
        <p14:creationId xmlns:p14="http://schemas.microsoft.com/office/powerpoint/2010/main" val="288260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1D62BC-60EE-E14C-BAC0-0BF6C414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HCCL/NCCL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E0B586F-D808-C44C-BEBA-C40329F6E19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6965560"/>
              </p:ext>
            </p:extLst>
          </p:nvPr>
        </p:nvGraphicFramePr>
        <p:xfrm>
          <a:off x="623888" y="1360488"/>
          <a:ext cx="10963275" cy="4480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753767108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2711750367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2920464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HCCL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93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ring/mesh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ring/HD/pair-wise/etc.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21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通信链路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HCCS/PCIE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705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allreduce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broadcast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reduce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reduce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scatter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allgather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all2all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send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recv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1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通信域管理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全局通信域、子通信域、基于全局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子通信域配置算法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22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87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533339E-D1E3-FC4B-A7AF-E2371CC2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集群训练常用并行方式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682587C4-67DE-BA4A-BBED-4663246487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数据并行</a:t>
            </a:r>
            <a:endParaRPr lang="en-US" altLang="zh-CN" dirty="0"/>
          </a:p>
          <a:p>
            <a:r>
              <a:rPr lang="zh-CN" altLang="en-US" dirty="0"/>
              <a:t>模型并行</a:t>
            </a:r>
            <a:endParaRPr lang="en-US" altLang="zh-CN" dirty="0"/>
          </a:p>
          <a:p>
            <a:pPr lvl="1"/>
            <a:r>
              <a:rPr lang="zh-CN" altLang="en-US" dirty="0"/>
              <a:t>流水并行</a:t>
            </a:r>
            <a:endParaRPr lang="en-US" altLang="zh-CN" dirty="0"/>
          </a:p>
          <a:p>
            <a:pPr lvl="1"/>
            <a:r>
              <a:rPr lang="zh-CN" altLang="en-US" dirty="0"/>
              <a:t>张量并行</a:t>
            </a:r>
            <a:endParaRPr lang="en-US" altLang="zh-CN" dirty="0"/>
          </a:p>
          <a:p>
            <a:pPr lvl="1"/>
            <a:r>
              <a:rPr lang="zh-CN" altLang="en-US" dirty="0"/>
              <a:t>专家并行</a:t>
            </a:r>
            <a:endParaRPr lang="en-US" altLang="zh-CN" dirty="0"/>
          </a:p>
          <a:p>
            <a:pPr lvl="1"/>
            <a:r>
              <a:rPr lang="zh-CN" altLang="en-US" dirty="0"/>
              <a:t>序列并行</a:t>
            </a:r>
          </a:p>
        </p:txBody>
      </p:sp>
    </p:spTree>
    <p:extLst>
      <p:ext uri="{BB962C8B-B14F-4D97-AF65-F5344CB8AC3E}">
        <p14:creationId xmlns:p14="http://schemas.microsoft.com/office/powerpoint/2010/main" val="9155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D8D58E-E63F-2A44-B706-455547132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 </a:t>
            </a:r>
            <a:r>
              <a:rPr lang="en-US" altLang="zh-CN" dirty="0"/>
              <a:t>I</a:t>
            </a:r>
            <a:r>
              <a:rPr lang="zh-CN" altLang="en-US" dirty="0"/>
              <a:t>：一对多、多对一原语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F5310A4-B007-F846-907E-1B670B8B99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broadcast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个节点数据广播到其他节点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Gather</a:t>
            </a:r>
            <a:r>
              <a:rPr lang="zh-CN" altLang="en-US" dirty="0"/>
              <a:t>：多个阶段数据收集到</a:t>
            </a:r>
            <a:r>
              <a:rPr lang="en-US" altLang="zh-CN" dirty="0"/>
              <a:t>1</a:t>
            </a:r>
            <a:r>
              <a:rPr lang="zh-CN" altLang="en-US" dirty="0"/>
              <a:t>个节点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Scatter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个节点数据切片分发到其他节点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Reduce</a:t>
            </a:r>
            <a:r>
              <a:rPr lang="zh-CN" altLang="en-US" dirty="0"/>
              <a:t>：多个节点获得数据并做规约计算</a:t>
            </a:r>
          </a:p>
        </p:txBody>
      </p:sp>
    </p:spTree>
    <p:extLst>
      <p:ext uri="{BB962C8B-B14F-4D97-AF65-F5344CB8AC3E}">
        <p14:creationId xmlns:p14="http://schemas.microsoft.com/office/powerpoint/2010/main" val="3251418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BD9B09-19D7-B646-8098-BB4C2C93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集合通信 </a:t>
            </a:r>
            <a:r>
              <a:rPr lang="en-US" altLang="zh-CN" dirty="0"/>
              <a:t>II</a:t>
            </a:r>
            <a:r>
              <a:rPr lang="zh-CN" altLang="en-US" dirty="0"/>
              <a:t>：多对多原语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74B6C3E-F614-AE4D-91A6-FFEF3E94C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All-Gather</a:t>
            </a:r>
            <a:r>
              <a:rPr lang="zh-CN" altLang="en-US" dirty="0"/>
              <a:t>：收集每个节点所有数据到每个节点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All-Reduce</a:t>
            </a:r>
            <a:r>
              <a:rPr lang="zh-CN" altLang="en-US" dirty="0"/>
              <a:t>：多个节点获取数据到所有节点并规约计算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All2All</a:t>
            </a:r>
            <a:r>
              <a:rPr lang="zh-CN" altLang="en-US" dirty="0"/>
              <a:t>：所有节点互相</a:t>
            </a:r>
            <a:r>
              <a:rPr lang="en-US" altLang="zh-CN" dirty="0"/>
              <a:t>scatter</a:t>
            </a:r>
            <a:r>
              <a:rPr lang="zh-CN" altLang="en-US" dirty="0"/>
              <a:t>和</a:t>
            </a:r>
            <a:r>
              <a:rPr lang="en-US" altLang="zh-CN" dirty="0"/>
              <a:t>gather</a:t>
            </a:r>
          </a:p>
          <a:p>
            <a:endParaRPr lang="en-US" altLang="zh-CN" dirty="0"/>
          </a:p>
          <a:p>
            <a:r>
              <a:rPr lang="en-US" altLang="zh-CN" dirty="0"/>
              <a:t>Reduce-Scatter</a:t>
            </a:r>
            <a:r>
              <a:rPr lang="zh-CN" altLang="en-US" dirty="0"/>
              <a:t>：按维度执行规约并发送到对应节点</a:t>
            </a:r>
          </a:p>
        </p:txBody>
      </p:sp>
    </p:spTree>
    <p:extLst>
      <p:ext uri="{BB962C8B-B14F-4D97-AF65-F5344CB8AC3E}">
        <p14:creationId xmlns:p14="http://schemas.microsoft.com/office/powerpoint/2010/main" val="255798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28566</TotalTime>
  <Words>2080</Words>
  <Application>Microsoft Macintosh PowerPoint</Application>
  <PresentationFormat>自定义</PresentationFormat>
  <Paragraphs>382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43</vt:i4>
      </vt:variant>
    </vt:vector>
  </HeadingPairs>
  <TitlesOfParts>
    <vt:vector size="59" baseType="lpstr">
      <vt:lpstr>微软雅黑</vt:lpstr>
      <vt:lpstr>微软雅黑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学习目标 Target</vt:lpstr>
      <vt:lpstr>关于大模型系列</vt:lpstr>
      <vt:lpstr>PowerPoint 演示文稿</vt:lpstr>
      <vt:lpstr>什么是HCCL/NCCL</vt:lpstr>
      <vt:lpstr>集群训练常用并行方式</vt:lpstr>
      <vt:lpstr>集合通信 I：一对多、多对一原语</vt:lpstr>
      <vt:lpstr>集合通信 II：多对多原语</vt:lpstr>
      <vt:lpstr>PowerPoint 演示文稿</vt:lpstr>
      <vt:lpstr>NPU逻辑架构</vt:lpstr>
      <vt:lpstr>硬件TOPO</vt:lpstr>
      <vt:lpstr>硬件TOPO</vt:lpstr>
      <vt:lpstr>硬件逻辑拓扑：AI集群参数面网络</vt:lpstr>
      <vt:lpstr>DGX 系列服务器迭代：从 DGX A100  DGX H100</vt:lpstr>
      <vt:lpstr>集群规模扩展互联：Multi-Rail vs Signal-Rail</vt:lpstr>
      <vt:lpstr>总结</vt:lpstr>
      <vt:lpstr>PowerPoint 演示文稿</vt:lpstr>
      <vt:lpstr>MPI：</vt:lpstr>
      <vt:lpstr>Baidu All-Reduce：节点间分布式训练场景</vt:lpstr>
      <vt:lpstr>NCCL：NVIDIA 通信库</vt:lpstr>
      <vt:lpstr>GLOO：facebook </vt:lpstr>
      <vt:lpstr>powerAI DDL：IBM集合通信库</vt:lpstr>
      <vt:lpstr>ACCL：阿里集合通信库</vt:lpstr>
      <vt:lpstr>Blink、MSCCL：微软集合通信库</vt:lpstr>
      <vt:lpstr>TCCL：腾讯集合通信库</vt:lpstr>
      <vt:lpstr>基于 NCCL 创新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大模型典型通信模型</vt:lpstr>
      <vt:lpstr>Mesh 算法 &amp; Halving Doubling 算法</vt:lpstr>
      <vt:lpstr>PowerPoint 演示文稿</vt:lpstr>
      <vt:lpstr>集合通信实现算法：集群中完成All Reduce过程</vt:lpstr>
      <vt:lpstr>RoCE和IB对比</vt:lpstr>
      <vt:lpstr>PowerPoint 演示文稿</vt:lpstr>
      <vt:lpstr>NCCL架构图</vt:lpstr>
      <vt:lpstr>NCCL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8986</cp:revision>
  <cp:lastPrinted>2023-09-08T09:14:01Z</cp:lastPrinted>
  <dcterms:created xsi:type="dcterms:W3CDTF">2020-08-28T08:44:19Z</dcterms:created>
  <dcterms:modified xsi:type="dcterms:W3CDTF">2024-06-01T07:53:22Z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